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Calibri" pitchFamily="34" charset="0"/>
      <p:regular r:id="rId21"/>
      <p:bold r:id="rId22"/>
      <p:italic r:id="rId23"/>
      <p:boldItalic r:id="rId24"/>
    </p:embeddedFont>
    <p:embeddedFont>
      <p:font typeface="ITC Avant Garde Gothic Bold" charset="0"/>
      <p:regular r:id="rId25"/>
    </p:embeddedFont>
    <p:embeddedFont>
      <p:font typeface="ITC Avant Garde Gothic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-756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59" t="-15873" r="-1353" b="-2414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7921568" cy="8229600"/>
            <a:chOff x="0" y="0"/>
            <a:chExt cx="2086339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86339" cy="2167467"/>
            </a:xfrm>
            <a:custGeom>
              <a:avLst/>
              <a:gdLst/>
              <a:ahLst/>
              <a:cxnLst/>
              <a:rect l="l" t="t" r="r" b="b"/>
              <a:pathLst>
                <a:path w="2086339" h="2167467">
                  <a:moveTo>
                    <a:pt x="48866" y="0"/>
                  </a:moveTo>
                  <a:lnTo>
                    <a:pt x="2037473" y="0"/>
                  </a:lnTo>
                  <a:cubicBezTo>
                    <a:pt x="2050433" y="0"/>
                    <a:pt x="2062862" y="5148"/>
                    <a:pt x="2072026" y="14313"/>
                  </a:cubicBezTo>
                  <a:cubicBezTo>
                    <a:pt x="2081191" y="23477"/>
                    <a:pt x="2086339" y="35906"/>
                    <a:pt x="2086339" y="48866"/>
                  </a:cubicBezTo>
                  <a:lnTo>
                    <a:pt x="2086339" y="2118601"/>
                  </a:lnTo>
                  <a:cubicBezTo>
                    <a:pt x="2086339" y="2145589"/>
                    <a:pt x="2064461" y="2167467"/>
                    <a:pt x="2037473" y="2167467"/>
                  </a:cubicBezTo>
                  <a:lnTo>
                    <a:pt x="48866" y="2167467"/>
                  </a:lnTo>
                  <a:cubicBezTo>
                    <a:pt x="35906" y="2167467"/>
                    <a:pt x="23477" y="2162318"/>
                    <a:pt x="14313" y="2153154"/>
                  </a:cubicBezTo>
                  <a:cubicBezTo>
                    <a:pt x="5148" y="2143990"/>
                    <a:pt x="0" y="2131561"/>
                    <a:pt x="0" y="2118601"/>
                  </a:cubicBezTo>
                  <a:lnTo>
                    <a:pt x="0" y="48866"/>
                  </a:lnTo>
                  <a:cubicBezTo>
                    <a:pt x="0" y="21878"/>
                    <a:pt x="21878" y="0"/>
                    <a:pt x="48866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5400000">
            <a:off x="14297357" y="4617352"/>
            <a:ext cx="1291536" cy="7990360"/>
            <a:chOff x="0" y="0"/>
            <a:chExt cx="412088" cy="254946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12088" cy="2549466"/>
            </a:xfrm>
            <a:custGeom>
              <a:avLst/>
              <a:gdLst/>
              <a:ahLst/>
              <a:cxnLst/>
              <a:rect l="l" t="t" r="r" b="b"/>
              <a:pathLst>
                <a:path w="412088" h="2549466">
                  <a:moveTo>
                    <a:pt x="206044" y="0"/>
                  </a:moveTo>
                  <a:lnTo>
                    <a:pt x="206044" y="0"/>
                  </a:lnTo>
                  <a:cubicBezTo>
                    <a:pt x="319839" y="0"/>
                    <a:pt x="412088" y="92249"/>
                    <a:pt x="412088" y="206044"/>
                  </a:cubicBezTo>
                  <a:lnTo>
                    <a:pt x="412088" y="2343423"/>
                  </a:lnTo>
                  <a:cubicBezTo>
                    <a:pt x="412088" y="2457217"/>
                    <a:pt x="319839" y="2549466"/>
                    <a:pt x="206044" y="2549466"/>
                  </a:cubicBezTo>
                  <a:lnTo>
                    <a:pt x="206044" y="2549466"/>
                  </a:lnTo>
                  <a:cubicBezTo>
                    <a:pt x="92249" y="2549466"/>
                    <a:pt x="0" y="2457217"/>
                    <a:pt x="0" y="2343423"/>
                  </a:cubicBezTo>
                  <a:lnTo>
                    <a:pt x="0" y="206044"/>
                  </a:lnTo>
                  <a:cubicBezTo>
                    <a:pt x="0" y="92249"/>
                    <a:pt x="92249" y="0"/>
                    <a:pt x="20604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4519336" y="7966764"/>
            <a:ext cx="3768664" cy="1291536"/>
          </a:xfrm>
          <a:custGeom>
            <a:avLst/>
            <a:gdLst/>
            <a:ahLst/>
            <a:cxnLst/>
            <a:rect l="l" t="t" r="r" b="b"/>
            <a:pathLst>
              <a:path w="3768664" h="1291536">
                <a:moveTo>
                  <a:pt x="0" y="0"/>
                </a:moveTo>
                <a:lnTo>
                  <a:pt x="3768664" y="0"/>
                </a:lnTo>
                <a:lnTo>
                  <a:pt x="3768664" y="1291536"/>
                </a:lnTo>
                <a:lnTo>
                  <a:pt x="0" y="1291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03" t="-7600" r="-903" b="-7600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5754094" y="4603407"/>
            <a:ext cx="2138746" cy="2851662"/>
          </a:xfrm>
          <a:custGeom>
            <a:avLst/>
            <a:gdLst/>
            <a:ahLst/>
            <a:cxnLst/>
            <a:rect l="l" t="t" r="r" b="b"/>
            <a:pathLst>
              <a:path w="2138746" h="2851662">
                <a:moveTo>
                  <a:pt x="0" y="0"/>
                </a:moveTo>
                <a:lnTo>
                  <a:pt x="2138746" y="0"/>
                </a:lnTo>
                <a:lnTo>
                  <a:pt x="2138746" y="2851662"/>
                </a:lnTo>
                <a:lnTo>
                  <a:pt x="0" y="2851662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1638242" y="1674468"/>
            <a:ext cx="6702483" cy="4899938"/>
            <a:chOff x="0" y="0"/>
            <a:chExt cx="8936644" cy="6533251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85725"/>
              <a:ext cx="8936644" cy="4878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 spc="636">
                  <a:solidFill>
                    <a:srgbClr val="000000"/>
                  </a:solidFill>
                  <a:latin typeface="ITC Avant Garde Gothic Bold"/>
                </a:rPr>
                <a:t>PRESENTACIÓN SOBRE ;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4275452"/>
              <a:ext cx="8936644" cy="4343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601449"/>
              <a:ext cx="8936644" cy="35763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80"/>
                </a:lnSpc>
              </a:pPr>
              <a:r>
                <a:rPr lang="en-US" sz="6000">
                  <a:solidFill>
                    <a:srgbClr val="000000"/>
                  </a:solidFill>
                  <a:latin typeface="ITC Avant Garde Gothic"/>
                </a:rPr>
                <a:t>BASE DE DATOS ENTIDAD RELACIÓN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5205487"/>
              <a:ext cx="4903808" cy="433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ITC Avant Garde Gothic Bold"/>
                </a:rPr>
                <a:t>Por: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5718969"/>
              <a:ext cx="4903808" cy="814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ITC Avant Garde Gothic"/>
                </a:rPr>
                <a:t>KEVIN BRAYAN MENDOZA CHEJO 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638242" y="7823031"/>
            <a:ext cx="3085402" cy="937688"/>
            <a:chOff x="0" y="0"/>
            <a:chExt cx="4113869" cy="1250251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28575"/>
              <a:ext cx="4113869" cy="392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33"/>
                </a:lnSpc>
              </a:pPr>
              <a:r>
                <a:rPr lang="en-US" sz="1800" spc="84">
                  <a:solidFill>
                    <a:srgbClr val="000000"/>
                  </a:solidFill>
                  <a:latin typeface="ITC Avant Garde Gothic Bold"/>
                </a:rPr>
                <a:t>Docente: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396811"/>
              <a:ext cx="4113869" cy="853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 spc="84">
                  <a:solidFill>
                    <a:srgbClr val="000000"/>
                  </a:solidFill>
                  <a:latin typeface="ITC Avant Garde Gothic"/>
                </a:rPr>
                <a:t>WILLIAM RODDY BARRA PAREDES 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316098" y="7823031"/>
            <a:ext cx="3014738" cy="937688"/>
            <a:chOff x="0" y="0"/>
            <a:chExt cx="4019650" cy="1250251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28575"/>
              <a:ext cx="4019650" cy="392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33"/>
                </a:lnSpc>
              </a:pPr>
              <a:r>
                <a:rPr lang="en-US" sz="1800" spc="84">
                  <a:solidFill>
                    <a:srgbClr val="000000"/>
                  </a:solidFill>
                  <a:latin typeface="ITC Avant Garde Gothic Bold"/>
                </a:rPr>
                <a:t>Fecha: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396811"/>
              <a:ext cx="4019650" cy="853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spc="84">
                  <a:solidFill>
                    <a:srgbClr val="000000"/>
                  </a:solidFill>
                  <a:latin typeface="ITC Avant Garde Gothic"/>
                </a:rPr>
                <a:t>13 DE SEPTIEMBRE DE 2023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1454697" y="8445305"/>
            <a:ext cx="3064639" cy="305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64"/>
              </a:lnSpc>
            </a:pPr>
            <a:r>
              <a:rPr lang="en-US" sz="1827" spc="85">
                <a:solidFill>
                  <a:srgbClr val="000000"/>
                </a:solidFill>
                <a:latin typeface="ITC Avant Garde Gothic"/>
              </a:rPr>
              <a:t>SEDE EL ALTO  HITO 2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2855" y="-325492"/>
            <a:ext cx="9576294" cy="10937985"/>
            <a:chOff x="0" y="0"/>
            <a:chExt cx="12768393" cy="145839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1149" t="3971" r="5638" b="14991"/>
            <a:stretch>
              <a:fillRect/>
            </a:stretch>
          </p:blipFill>
          <p:spPr>
            <a:xfrm>
              <a:off x="0" y="0"/>
              <a:ext cx="12768393" cy="1458397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3905292" y="0"/>
            <a:ext cx="12174740" cy="10258047"/>
            <a:chOff x="0" y="0"/>
            <a:chExt cx="16232987" cy="13677395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6232987" cy="13677395"/>
              <a:chOff x="0" y="0"/>
              <a:chExt cx="3206516" cy="270170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3206516" cy="2701708"/>
              </a:xfrm>
              <a:custGeom>
                <a:avLst/>
                <a:gdLst/>
                <a:ahLst/>
                <a:cxnLst/>
                <a:rect l="l" t="t" r="r" b="b"/>
                <a:pathLst>
                  <a:path w="3206516" h="2701708">
                    <a:moveTo>
                      <a:pt x="32431" y="0"/>
                    </a:moveTo>
                    <a:lnTo>
                      <a:pt x="3174085" y="0"/>
                    </a:lnTo>
                    <a:cubicBezTo>
                      <a:pt x="3191996" y="0"/>
                      <a:pt x="3206516" y="14520"/>
                      <a:pt x="3206516" y="32431"/>
                    </a:cubicBezTo>
                    <a:lnTo>
                      <a:pt x="3206516" y="2669277"/>
                    </a:lnTo>
                    <a:cubicBezTo>
                      <a:pt x="3206516" y="2677878"/>
                      <a:pt x="3203099" y="2686127"/>
                      <a:pt x="3197017" y="2692209"/>
                    </a:cubicBezTo>
                    <a:cubicBezTo>
                      <a:pt x="3190935" y="2698291"/>
                      <a:pt x="3182686" y="2701708"/>
                      <a:pt x="3174085" y="2701708"/>
                    </a:cubicBezTo>
                    <a:lnTo>
                      <a:pt x="32431" y="2701708"/>
                    </a:lnTo>
                    <a:cubicBezTo>
                      <a:pt x="14520" y="2701708"/>
                      <a:pt x="0" y="2687188"/>
                      <a:pt x="0" y="2669277"/>
                    </a:cubicBezTo>
                    <a:lnTo>
                      <a:pt x="0" y="32431"/>
                    </a:lnTo>
                    <a:cubicBezTo>
                      <a:pt x="0" y="23830"/>
                      <a:pt x="3417" y="15581"/>
                      <a:pt x="9499" y="9499"/>
                    </a:cubicBezTo>
                    <a:cubicBezTo>
                      <a:pt x="15581" y="3417"/>
                      <a:pt x="23830" y="0"/>
                      <a:pt x="3243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9525"/>
                <a:ext cx="812800" cy="8223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52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2443832" y="1105494"/>
              <a:ext cx="11345324" cy="4500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799"/>
                </a:lnSpc>
              </a:pPr>
              <a:r>
                <a:rPr lang="en-US" sz="3999" spc="235">
                  <a:solidFill>
                    <a:srgbClr val="000000"/>
                  </a:solidFill>
                  <a:latin typeface="ITC Avant Garde Gothic Bold"/>
                </a:rPr>
                <a:t>8. CREAR UNA TABLA CUALQUIERA CON 3 COLUMNAS Y SU PRIMARY KEY.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562572" y="6164915"/>
              <a:ext cx="13107843" cy="6305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Ejemplo SQL:</a:t>
              </a:r>
            </a:p>
            <a:p>
              <a:pPr algn="ctr">
                <a:lnSpc>
                  <a:spcPts val="3449"/>
                </a:lnSpc>
              </a:pPr>
              <a:endParaRPr/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CREATE TABLE MiTabla (</a:t>
              </a:r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    ID INT PRIMARY KEY,</a:t>
              </a:r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    Nombre VARCHAR(50),</a:t>
              </a:r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    Edad INT</a:t>
              </a:r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);</a:t>
              </a:r>
            </a:p>
            <a:p>
              <a:pPr algn="ctr">
                <a:lnSpc>
                  <a:spcPts val="3449"/>
                </a:lnSpc>
              </a:pPr>
              <a:endParaRPr/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Esto crea una tabla llamada "MiTabla" con tres columnas, donde "ID" se define como la clave primaria para garantizar su unicidad.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8553" t="-1167" r="-17587" b="-9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61012"/>
            <a:ext cx="16230600" cy="6397288"/>
            <a:chOff x="0" y="0"/>
            <a:chExt cx="4274726" cy="16848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1684882"/>
            </a:xfrm>
            <a:custGeom>
              <a:avLst/>
              <a:gdLst/>
              <a:ahLst/>
              <a:cxnLst/>
              <a:rect l="l" t="t" r="r" b="b"/>
              <a:pathLst>
                <a:path w="4274726" h="1684882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1661033"/>
                  </a:lnTo>
                  <a:cubicBezTo>
                    <a:pt x="4274726" y="1674205"/>
                    <a:pt x="4264048" y="1684882"/>
                    <a:pt x="4250876" y="1684882"/>
                  </a:cubicBezTo>
                  <a:lnTo>
                    <a:pt x="23850" y="1684882"/>
                  </a:lnTo>
                  <a:cubicBezTo>
                    <a:pt x="17524" y="1684882"/>
                    <a:pt x="11458" y="1682370"/>
                    <a:pt x="6985" y="1677897"/>
                  </a:cubicBezTo>
                  <a:cubicBezTo>
                    <a:pt x="2513" y="1673424"/>
                    <a:pt x="0" y="1667358"/>
                    <a:pt x="0" y="1661033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28907" y="3268938"/>
            <a:ext cx="14768148" cy="126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67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ITC Avant Garde Gothic Ultra-Bold"/>
              </a:rPr>
              <a:t>9. INSERTAR 3 REGISTROS A LA TABLA CREADA ANTERIORMENTE.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90945" y="4417653"/>
            <a:ext cx="14506110" cy="407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2"/>
              </a:lnSpc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Ejemplo SQL:</a:t>
            </a:r>
          </a:p>
          <a:p>
            <a:pPr>
              <a:lnSpc>
                <a:spcPts val="4042"/>
              </a:lnSpc>
            </a:pPr>
            <a:endParaRPr/>
          </a:p>
          <a:p>
            <a:pPr>
              <a:lnSpc>
                <a:spcPts val="4042"/>
              </a:lnSpc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INSERT INTO MiTabla (ID, Nombre, Edad)</a:t>
            </a:r>
          </a:p>
          <a:p>
            <a:pPr>
              <a:lnSpc>
                <a:spcPts val="4042"/>
              </a:lnSpc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VALUES (1, 'Juan', 30),</a:t>
            </a:r>
          </a:p>
          <a:p>
            <a:pPr>
              <a:lnSpc>
                <a:spcPts val="4042"/>
              </a:lnSpc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       (2, 'María', 25),</a:t>
            </a:r>
          </a:p>
          <a:p>
            <a:pPr>
              <a:lnSpc>
                <a:spcPts val="4042"/>
              </a:lnSpc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       (3, 'Pedro', 35);</a:t>
            </a:r>
          </a:p>
          <a:p>
            <a:pPr>
              <a:lnSpc>
                <a:spcPts val="4042"/>
              </a:lnSpc>
            </a:pPr>
            <a:endParaRPr/>
          </a:p>
          <a:p>
            <a:pPr marL="0" lvl="0" indent="0">
              <a:lnSpc>
                <a:spcPts val="4042"/>
              </a:lnSpc>
              <a:spcBef>
                <a:spcPct val="0"/>
              </a:spcBef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Esto agrega tres registros con valores específicos a la tabla "MiTabla".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2855" y="-325492"/>
            <a:ext cx="9576294" cy="10937985"/>
            <a:chOff x="0" y="0"/>
            <a:chExt cx="12768393" cy="145839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1149" t="3971" r="5638" b="14991"/>
            <a:stretch>
              <a:fillRect/>
            </a:stretch>
          </p:blipFill>
          <p:spPr>
            <a:xfrm>
              <a:off x="0" y="0"/>
              <a:ext cx="12768393" cy="1458397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5875536" y="1728977"/>
            <a:ext cx="12174740" cy="6400422"/>
            <a:chOff x="0" y="0"/>
            <a:chExt cx="16232987" cy="8533895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6232987" cy="8533895"/>
              <a:chOff x="0" y="0"/>
              <a:chExt cx="3206516" cy="168570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3206516" cy="1685708"/>
              </a:xfrm>
              <a:custGeom>
                <a:avLst/>
                <a:gdLst/>
                <a:ahLst/>
                <a:cxnLst/>
                <a:rect l="l" t="t" r="r" b="b"/>
                <a:pathLst>
                  <a:path w="3206516" h="1685708">
                    <a:moveTo>
                      <a:pt x="32431" y="0"/>
                    </a:moveTo>
                    <a:lnTo>
                      <a:pt x="3174085" y="0"/>
                    </a:lnTo>
                    <a:cubicBezTo>
                      <a:pt x="3191996" y="0"/>
                      <a:pt x="3206516" y="14520"/>
                      <a:pt x="3206516" y="32431"/>
                    </a:cubicBezTo>
                    <a:lnTo>
                      <a:pt x="3206516" y="1653277"/>
                    </a:lnTo>
                    <a:cubicBezTo>
                      <a:pt x="3206516" y="1661878"/>
                      <a:pt x="3203099" y="1670127"/>
                      <a:pt x="3197017" y="1676209"/>
                    </a:cubicBezTo>
                    <a:cubicBezTo>
                      <a:pt x="3190935" y="1682291"/>
                      <a:pt x="3182686" y="1685708"/>
                      <a:pt x="3174085" y="1685708"/>
                    </a:cubicBezTo>
                    <a:lnTo>
                      <a:pt x="32431" y="1685708"/>
                    </a:lnTo>
                    <a:cubicBezTo>
                      <a:pt x="14520" y="1685708"/>
                      <a:pt x="0" y="1671188"/>
                      <a:pt x="0" y="1653277"/>
                    </a:cubicBezTo>
                    <a:lnTo>
                      <a:pt x="0" y="32431"/>
                    </a:lnTo>
                    <a:cubicBezTo>
                      <a:pt x="0" y="23830"/>
                      <a:pt x="3417" y="15581"/>
                      <a:pt x="9499" y="9499"/>
                    </a:cubicBezTo>
                    <a:cubicBezTo>
                      <a:pt x="15581" y="3417"/>
                      <a:pt x="23830" y="0"/>
                      <a:pt x="3243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9525"/>
                <a:ext cx="812800" cy="8223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52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2443832" y="1105494"/>
              <a:ext cx="11345324" cy="2214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799"/>
                </a:lnSpc>
              </a:pPr>
              <a:r>
                <a:rPr lang="en-US" sz="3999" spc="235">
                  <a:solidFill>
                    <a:srgbClr val="000000"/>
                  </a:solidFill>
                  <a:latin typeface="ITC Avant Garde Gothic Bold"/>
                </a:rPr>
                <a:t>10. ¿CÓMO SE ELIMINA UNA TABLA?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562572" y="3878915"/>
              <a:ext cx="13107843" cy="3448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 - Ejemplo SQL: </a:t>
              </a:r>
            </a:p>
            <a:p>
              <a:pPr algn="ctr">
                <a:lnSpc>
                  <a:spcPts val="3449"/>
                </a:lnSpc>
              </a:pPr>
              <a:endParaRPr/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DROP TABLE MiTabla;  </a:t>
              </a:r>
            </a:p>
            <a:p>
              <a:pPr algn="ctr">
                <a:lnSpc>
                  <a:spcPts val="3449"/>
                </a:lnSpc>
              </a:pPr>
              <a:endParaRPr/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Esto elimina completamente la tabla "MiTabla" y todos los datos almacenados en ella.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8553" t="-1167" r="-17587" b="-9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2143617"/>
                  </a:lnTo>
                  <a:cubicBezTo>
                    <a:pt x="4274726" y="2149942"/>
                    <a:pt x="4272213" y="2156009"/>
                    <a:pt x="4267741" y="2160481"/>
                  </a:cubicBezTo>
                  <a:cubicBezTo>
                    <a:pt x="4263268" y="2164954"/>
                    <a:pt x="4257201" y="2167467"/>
                    <a:pt x="4250876" y="2167467"/>
                  </a:cubicBezTo>
                  <a:lnTo>
                    <a:pt x="23850" y="2167467"/>
                  </a:lnTo>
                  <a:cubicBezTo>
                    <a:pt x="17524" y="2167467"/>
                    <a:pt x="11458" y="2164954"/>
                    <a:pt x="6985" y="2160481"/>
                  </a:cubicBezTo>
                  <a:cubicBezTo>
                    <a:pt x="2513" y="2156009"/>
                    <a:pt x="0" y="2149942"/>
                    <a:pt x="0" y="2143617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890945" y="1601366"/>
            <a:ext cx="14768148" cy="2444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</a:pPr>
            <a:r>
              <a:rPr lang="en-US" sz="3999">
                <a:solidFill>
                  <a:srgbClr val="000000"/>
                </a:solidFill>
                <a:latin typeface="ITC Avant Garde Gothic Ultra-Bold"/>
              </a:rPr>
              <a:t>11.CREAR EL DISEÑO PARA UNA UNIVERSIDAD.</a:t>
            </a:r>
          </a:p>
          <a:p>
            <a:pPr>
              <a:lnSpc>
                <a:spcPts val="4679"/>
              </a:lnSpc>
            </a:pPr>
            <a:r>
              <a:rPr lang="en-US" sz="3999">
                <a:solidFill>
                  <a:srgbClr val="000000"/>
                </a:solidFill>
                <a:ea typeface="ITC Avant Garde Gothic Ultra-Bold"/>
              </a:rPr>
              <a:t>○ ANALIZAR QUÉ COSAS DEBERÍA DE TENER COMO ATRIBUTOS UNA UNIVERSIDAD.</a:t>
            </a:r>
          </a:p>
          <a:p>
            <a:pPr marL="0" lvl="0" indent="0">
              <a:lnSpc>
                <a:spcPts val="467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ea typeface="ITC Avant Garde Gothic Ultra-Bold"/>
              </a:rPr>
              <a:t>○ ADJUNTAR LA IMAGEN QUE RESUELVE EL PROBLEMA.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09514" y="4379302"/>
            <a:ext cx="6731010" cy="4364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CREATE TABLE Universidades (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ID INT PRIMARY KEY,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Nombre VARCHAR(100),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Direccion VARCHAR(255),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Ciudad VARCHAR(50),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Pais VARCHAR(50),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AnoFundacion INT,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Tipo VARCHAR(20),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NumEstudiantes INT,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SitioWeb VARCHAR(100),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Telefono VARCHAR(20),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CorreoElectronico VARCHAR(100)</a:t>
            </a:r>
          </a:p>
          <a:p>
            <a:pPr marL="0" lvl="0" indent="0">
              <a:lnSpc>
                <a:spcPts val="2674"/>
              </a:lnSpc>
              <a:spcBef>
                <a:spcPct val="0"/>
              </a:spcBef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);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2855" y="-325492"/>
            <a:ext cx="9576294" cy="10937985"/>
            <a:chOff x="0" y="0"/>
            <a:chExt cx="12768393" cy="145839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1149" t="3971" r="5638" b="14991"/>
            <a:stretch>
              <a:fillRect/>
            </a:stretch>
          </p:blipFill>
          <p:spPr>
            <a:xfrm>
              <a:off x="0" y="0"/>
              <a:ext cx="12768393" cy="1458397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897035" y="1028700"/>
            <a:ext cx="14997062" cy="3027113"/>
            <a:chOff x="0" y="0"/>
            <a:chExt cx="4612761" cy="9310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612761" cy="931072"/>
            </a:xfrm>
            <a:custGeom>
              <a:avLst/>
              <a:gdLst/>
              <a:ahLst/>
              <a:cxnLst/>
              <a:rect l="l" t="t" r="r" b="b"/>
              <a:pathLst>
                <a:path w="4612761" h="931072">
                  <a:moveTo>
                    <a:pt x="26328" y="0"/>
                  </a:moveTo>
                  <a:lnTo>
                    <a:pt x="4586433" y="0"/>
                  </a:lnTo>
                  <a:cubicBezTo>
                    <a:pt x="4593415" y="0"/>
                    <a:pt x="4600112" y="2774"/>
                    <a:pt x="4605050" y="7711"/>
                  </a:cubicBezTo>
                  <a:cubicBezTo>
                    <a:pt x="4609987" y="12649"/>
                    <a:pt x="4612761" y="19345"/>
                    <a:pt x="4612761" y="26328"/>
                  </a:cubicBezTo>
                  <a:lnTo>
                    <a:pt x="4612761" y="904744"/>
                  </a:lnTo>
                  <a:cubicBezTo>
                    <a:pt x="4612761" y="911727"/>
                    <a:pt x="4609987" y="918423"/>
                    <a:pt x="4605050" y="923361"/>
                  </a:cubicBezTo>
                  <a:cubicBezTo>
                    <a:pt x="4600112" y="928298"/>
                    <a:pt x="4593415" y="931072"/>
                    <a:pt x="4586433" y="931072"/>
                  </a:cubicBezTo>
                  <a:lnTo>
                    <a:pt x="26328" y="931072"/>
                  </a:lnTo>
                  <a:cubicBezTo>
                    <a:pt x="19345" y="931072"/>
                    <a:pt x="12649" y="928298"/>
                    <a:pt x="7711" y="923361"/>
                  </a:cubicBezTo>
                  <a:cubicBezTo>
                    <a:pt x="2774" y="918423"/>
                    <a:pt x="0" y="911727"/>
                    <a:pt x="0" y="904744"/>
                  </a:cubicBezTo>
                  <a:lnTo>
                    <a:pt x="0" y="26328"/>
                  </a:lnTo>
                  <a:cubicBezTo>
                    <a:pt x="0" y="19345"/>
                    <a:pt x="2774" y="12649"/>
                    <a:pt x="7711" y="7711"/>
                  </a:cubicBezTo>
                  <a:cubicBezTo>
                    <a:pt x="12649" y="2774"/>
                    <a:pt x="19345" y="0"/>
                    <a:pt x="2632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lIns="43499" tIns="43499" rIns="43499" bIns="43499" rtlCol="0" anchor="ctr"/>
            <a:lstStyle/>
            <a:p>
              <a:pPr algn="ctr">
                <a:lnSpc>
                  <a:spcPts val="2952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4953798" y="4609628"/>
            <a:ext cx="8883537" cy="5137939"/>
          </a:xfrm>
          <a:custGeom>
            <a:avLst/>
            <a:gdLst/>
            <a:ahLst/>
            <a:cxnLst/>
            <a:rect l="l" t="t" r="r" b="b"/>
            <a:pathLst>
              <a:path w="8883537" h="5137939">
                <a:moveTo>
                  <a:pt x="0" y="0"/>
                </a:moveTo>
                <a:lnTo>
                  <a:pt x="8883537" y="0"/>
                </a:lnTo>
                <a:lnTo>
                  <a:pt x="8883537" y="5137939"/>
                </a:lnTo>
                <a:lnTo>
                  <a:pt x="0" y="51379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685250" y="1368981"/>
            <a:ext cx="12917499" cy="222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2"/>
              </a:lnSpc>
            </a:pPr>
            <a:r>
              <a:rPr lang="en-US" sz="3425" spc="202">
                <a:solidFill>
                  <a:srgbClr val="000000"/>
                </a:solidFill>
                <a:latin typeface="ITC Avant Garde Gothic Bold"/>
              </a:rPr>
              <a:t>12.CREAR EL DIAGRAMA ENTIDAD RELACIÓN E-R PARA EL EJERCICIO ANTERIOR.</a:t>
            </a:r>
          </a:p>
          <a:p>
            <a:pPr algn="ctr">
              <a:lnSpc>
                <a:spcPts val="5822"/>
              </a:lnSpc>
            </a:pPr>
            <a:r>
              <a:rPr lang="en-US" sz="3425" spc="202">
                <a:solidFill>
                  <a:srgbClr val="000000"/>
                </a:solidFill>
                <a:ea typeface="ITC Avant Garde Gothic Bold"/>
              </a:rPr>
              <a:t>○ ADJUNTAR LA IMAGEN DEL DIAGRAMA GENERADO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8553" t="-1167" r="-17587" b="-9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589731" y="1028700"/>
            <a:ext cx="7669569" cy="8229600"/>
            <a:chOff x="0" y="0"/>
            <a:chExt cx="2019969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19969" cy="2167467"/>
            </a:xfrm>
            <a:custGeom>
              <a:avLst/>
              <a:gdLst/>
              <a:ahLst/>
              <a:cxnLst/>
              <a:rect l="l" t="t" r="r" b="b"/>
              <a:pathLst>
                <a:path w="2019969" h="2167467">
                  <a:moveTo>
                    <a:pt x="50472" y="0"/>
                  </a:moveTo>
                  <a:lnTo>
                    <a:pt x="1969497" y="0"/>
                  </a:lnTo>
                  <a:cubicBezTo>
                    <a:pt x="1982883" y="0"/>
                    <a:pt x="1995721" y="5318"/>
                    <a:pt x="2005186" y="14783"/>
                  </a:cubicBezTo>
                  <a:cubicBezTo>
                    <a:pt x="2014651" y="24248"/>
                    <a:pt x="2019969" y="37086"/>
                    <a:pt x="2019969" y="50472"/>
                  </a:cubicBezTo>
                  <a:lnTo>
                    <a:pt x="2019969" y="2116995"/>
                  </a:lnTo>
                  <a:cubicBezTo>
                    <a:pt x="2019969" y="2130381"/>
                    <a:pt x="2014651" y="2143219"/>
                    <a:pt x="2005186" y="2152684"/>
                  </a:cubicBezTo>
                  <a:cubicBezTo>
                    <a:pt x="1995721" y="2162149"/>
                    <a:pt x="1982883" y="2167467"/>
                    <a:pt x="1969497" y="2167467"/>
                  </a:cubicBezTo>
                  <a:lnTo>
                    <a:pt x="50472" y="2167467"/>
                  </a:lnTo>
                  <a:cubicBezTo>
                    <a:pt x="37086" y="2167467"/>
                    <a:pt x="24248" y="2162149"/>
                    <a:pt x="14783" y="2152684"/>
                  </a:cubicBezTo>
                  <a:cubicBezTo>
                    <a:pt x="5318" y="2143219"/>
                    <a:pt x="0" y="2130381"/>
                    <a:pt x="0" y="2116995"/>
                  </a:cubicBezTo>
                  <a:lnTo>
                    <a:pt x="0" y="50472"/>
                  </a:lnTo>
                  <a:cubicBezTo>
                    <a:pt x="0" y="37086"/>
                    <a:pt x="5318" y="24248"/>
                    <a:pt x="14783" y="14783"/>
                  </a:cubicBezTo>
                  <a:cubicBezTo>
                    <a:pt x="24248" y="5318"/>
                    <a:pt x="37086" y="0"/>
                    <a:pt x="50472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6682" y="1591841"/>
            <a:ext cx="6378395" cy="6699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-- Crear la base de datos Hito2Tarea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CREATE DATABASE Hito2Tarea;</a:t>
            </a:r>
          </a:p>
          <a:p>
            <a:pPr>
              <a:lnSpc>
                <a:spcPts val="2674"/>
              </a:lnSpc>
            </a:pPr>
            <a:endParaRPr/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-- Usar la base de datos recién creada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USE Hito2Tarea;</a:t>
            </a:r>
          </a:p>
          <a:p>
            <a:pPr>
              <a:lnSpc>
                <a:spcPts val="2674"/>
              </a:lnSpc>
            </a:pPr>
            <a:endParaRPr/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-- Crear la tabla Universidad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CREATE TABLE Universidad (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ID INT PRIMARY KEY,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Nombre VARCHAR(100),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Direccion VARCHAR(255),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Ciudad VARCHAR(50),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Pais VARCHAR(50),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AnoFundacion INT,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Tipo VARCHAR(20),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NumEstudiantes INT,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SitioWeb VARCHAR(100),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Telefono VARCHAR(20),</a:t>
            </a:r>
          </a:p>
          <a:p>
            <a:pPr>
              <a:lnSpc>
                <a:spcPts val="2674"/>
              </a:lnSpc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    CorreoElectronico VARCHAR(100)</a:t>
            </a:r>
          </a:p>
          <a:p>
            <a:pPr marL="0" lvl="0" indent="0">
              <a:lnSpc>
                <a:spcPts val="2674"/>
              </a:lnSpc>
              <a:spcBef>
                <a:spcPct val="0"/>
              </a:spcBef>
            </a:pPr>
            <a:r>
              <a:rPr lang="en-US" sz="1910" spc="78">
                <a:solidFill>
                  <a:srgbClr val="000000"/>
                </a:solidFill>
                <a:latin typeface="ITC Avant Garde Gothic"/>
              </a:rPr>
              <a:t>);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74589" y="3992559"/>
            <a:ext cx="8629503" cy="3295185"/>
            <a:chOff x="0" y="0"/>
            <a:chExt cx="2272791" cy="8678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72791" cy="867868"/>
            </a:xfrm>
            <a:custGeom>
              <a:avLst/>
              <a:gdLst/>
              <a:ahLst/>
              <a:cxnLst/>
              <a:rect l="l" t="t" r="r" b="b"/>
              <a:pathLst>
                <a:path w="2272791" h="867868">
                  <a:moveTo>
                    <a:pt x="44857" y="0"/>
                  </a:moveTo>
                  <a:lnTo>
                    <a:pt x="2227934" y="0"/>
                  </a:lnTo>
                  <a:cubicBezTo>
                    <a:pt x="2239831" y="0"/>
                    <a:pt x="2251240" y="4726"/>
                    <a:pt x="2259653" y="13138"/>
                  </a:cubicBezTo>
                  <a:cubicBezTo>
                    <a:pt x="2268065" y="21551"/>
                    <a:pt x="2272791" y="32960"/>
                    <a:pt x="2272791" y="44857"/>
                  </a:cubicBezTo>
                  <a:lnTo>
                    <a:pt x="2272791" y="823011"/>
                  </a:lnTo>
                  <a:cubicBezTo>
                    <a:pt x="2272791" y="834907"/>
                    <a:pt x="2268065" y="846317"/>
                    <a:pt x="2259653" y="854729"/>
                  </a:cubicBezTo>
                  <a:cubicBezTo>
                    <a:pt x="2251240" y="863142"/>
                    <a:pt x="2239831" y="867868"/>
                    <a:pt x="2227934" y="867868"/>
                  </a:cubicBezTo>
                  <a:lnTo>
                    <a:pt x="44857" y="867868"/>
                  </a:lnTo>
                  <a:cubicBezTo>
                    <a:pt x="32960" y="867868"/>
                    <a:pt x="21551" y="863142"/>
                    <a:pt x="13138" y="854729"/>
                  </a:cubicBezTo>
                  <a:cubicBezTo>
                    <a:pt x="4726" y="846317"/>
                    <a:pt x="0" y="834907"/>
                    <a:pt x="0" y="823011"/>
                  </a:cubicBezTo>
                  <a:lnTo>
                    <a:pt x="0" y="44857"/>
                  </a:lnTo>
                  <a:cubicBezTo>
                    <a:pt x="0" y="32960"/>
                    <a:pt x="4726" y="21551"/>
                    <a:pt x="13138" y="13138"/>
                  </a:cubicBezTo>
                  <a:cubicBezTo>
                    <a:pt x="21551" y="4726"/>
                    <a:pt x="32960" y="0"/>
                    <a:pt x="4485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14497" y="4932073"/>
            <a:ext cx="7949688" cy="1645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19"/>
              </a:lnSpc>
            </a:pPr>
            <a:r>
              <a:rPr lang="en-US" sz="2153">
                <a:solidFill>
                  <a:srgbClr val="000000"/>
                </a:solidFill>
                <a:latin typeface="ITC Avant Garde Gothic Ultra-Bold"/>
              </a:rPr>
              <a:t>13.CREAR LA TABLA UNIVERSIDAD EN BASE AL DISEÑO ANTERIOR.</a:t>
            </a:r>
          </a:p>
          <a:p>
            <a:pPr>
              <a:lnSpc>
                <a:spcPts val="2519"/>
              </a:lnSpc>
            </a:pPr>
            <a:r>
              <a:rPr lang="en-US" sz="2153">
                <a:solidFill>
                  <a:srgbClr val="000000"/>
                </a:solidFill>
                <a:ea typeface="ITC Avant Garde Gothic Ultra-Bold"/>
              </a:rPr>
              <a:t>○ CREAR UNA BASE DE DATOS DE NOMBRE HITO2TAREA</a:t>
            </a:r>
          </a:p>
          <a:p>
            <a:pPr marL="0" lvl="0" indent="0">
              <a:lnSpc>
                <a:spcPts val="2519"/>
              </a:lnSpc>
              <a:spcBef>
                <a:spcPct val="0"/>
              </a:spcBef>
            </a:pPr>
            <a:r>
              <a:rPr lang="en-US" sz="2153">
                <a:solidFill>
                  <a:srgbClr val="000000"/>
                </a:solidFill>
                <a:ea typeface="ITC Avant Garde Gothic Ultra-Bold"/>
              </a:rPr>
              <a:t>○ CREAR LA TABLA UNIVERSIDAD EN LA BASE DE DATOS CREADA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2855" y="-325492"/>
            <a:ext cx="9576294" cy="10937985"/>
            <a:chOff x="0" y="0"/>
            <a:chExt cx="12768393" cy="145839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1149" t="3971" r="5638" b="14991"/>
            <a:stretch>
              <a:fillRect/>
            </a:stretch>
          </p:blipFill>
          <p:spPr>
            <a:xfrm>
              <a:off x="0" y="0"/>
              <a:ext cx="12768393" cy="1458397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4424746" y="2494548"/>
            <a:ext cx="9438507" cy="7342351"/>
            <a:chOff x="0" y="0"/>
            <a:chExt cx="3079188" cy="239534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079188" cy="2395345"/>
            </a:xfrm>
            <a:custGeom>
              <a:avLst/>
              <a:gdLst/>
              <a:ahLst/>
              <a:cxnLst/>
              <a:rect l="l" t="t" r="r" b="b"/>
              <a:pathLst>
                <a:path w="3079188" h="2395345">
                  <a:moveTo>
                    <a:pt x="41833" y="0"/>
                  </a:moveTo>
                  <a:lnTo>
                    <a:pt x="3037355" y="0"/>
                  </a:lnTo>
                  <a:cubicBezTo>
                    <a:pt x="3060459" y="0"/>
                    <a:pt x="3079188" y="18729"/>
                    <a:pt x="3079188" y="41833"/>
                  </a:cubicBezTo>
                  <a:lnTo>
                    <a:pt x="3079188" y="2353512"/>
                  </a:lnTo>
                  <a:cubicBezTo>
                    <a:pt x="3079188" y="2376616"/>
                    <a:pt x="3060459" y="2395345"/>
                    <a:pt x="3037355" y="2395345"/>
                  </a:cubicBezTo>
                  <a:lnTo>
                    <a:pt x="41833" y="2395345"/>
                  </a:lnTo>
                  <a:cubicBezTo>
                    <a:pt x="30738" y="2395345"/>
                    <a:pt x="20098" y="2390938"/>
                    <a:pt x="12253" y="2383093"/>
                  </a:cubicBezTo>
                  <a:cubicBezTo>
                    <a:pt x="4407" y="2375247"/>
                    <a:pt x="0" y="2364607"/>
                    <a:pt x="0" y="2353512"/>
                  </a:cubicBezTo>
                  <a:lnTo>
                    <a:pt x="0" y="41833"/>
                  </a:lnTo>
                  <a:cubicBezTo>
                    <a:pt x="0" y="30738"/>
                    <a:pt x="4407" y="20098"/>
                    <a:pt x="12253" y="12253"/>
                  </a:cubicBezTo>
                  <a:cubicBezTo>
                    <a:pt x="20098" y="4407"/>
                    <a:pt x="30738" y="0"/>
                    <a:pt x="41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52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175711" y="3171307"/>
            <a:ext cx="7936578" cy="591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85"/>
              </a:lnSpc>
            </a:pPr>
            <a:r>
              <a:rPr lang="en-US" sz="2018">
                <a:solidFill>
                  <a:srgbClr val="313E50"/>
                </a:solidFill>
                <a:latin typeface="ITC Avant Garde Gothic"/>
              </a:rPr>
              <a:t>-- Agregar registros a la tabla Universidad</a:t>
            </a:r>
          </a:p>
          <a:p>
            <a:pPr algn="ctr">
              <a:lnSpc>
                <a:spcPts val="2785"/>
              </a:lnSpc>
            </a:pPr>
            <a:r>
              <a:rPr lang="en-US" sz="2018">
                <a:solidFill>
                  <a:srgbClr val="313E50"/>
                </a:solidFill>
                <a:latin typeface="ITC Avant Garde Gothic"/>
              </a:rPr>
              <a:t>INSERT INTO Universidad (ID, Nombre, Direccion, Ciudad, Pais, AnoFundacion, Tipo, NumEstudiantes, SitioWeb, Telefono, CorreoElectronico)</a:t>
            </a:r>
          </a:p>
          <a:p>
            <a:pPr algn="ctr">
              <a:lnSpc>
                <a:spcPts val="2785"/>
              </a:lnSpc>
            </a:pPr>
            <a:r>
              <a:rPr lang="en-US" sz="2018">
                <a:solidFill>
                  <a:srgbClr val="313E50"/>
                </a:solidFill>
                <a:latin typeface="ITC Avant Garde Gothic"/>
              </a:rPr>
              <a:t>VALUES</a:t>
            </a:r>
          </a:p>
          <a:p>
            <a:pPr algn="ctr">
              <a:lnSpc>
                <a:spcPts val="2785"/>
              </a:lnSpc>
            </a:pPr>
            <a:r>
              <a:rPr lang="en-US" sz="2018">
                <a:solidFill>
                  <a:srgbClr val="313E50"/>
                </a:solidFill>
                <a:latin typeface="ITC Avant Garde Gothic"/>
              </a:rPr>
              <a:t>    (1, 'Unifranz', 'Calle 6 de la ceja', 'El alto', 'Bolivia', 1983, 'Privada', 8000, 'http://www.unifranz. edu', '+123456789', 'unifranz.edu'),</a:t>
            </a:r>
          </a:p>
          <a:p>
            <a:pPr algn="ctr">
              <a:lnSpc>
                <a:spcPts val="2785"/>
              </a:lnSpc>
            </a:pPr>
            <a:r>
              <a:rPr lang="en-US" sz="2018">
                <a:solidFill>
                  <a:srgbClr val="313E50"/>
                </a:solidFill>
                <a:latin typeface="ITC Avant Garde Gothic"/>
              </a:rPr>
              <a:t>    (2, 'Universidad pública de el alto', 'Avenida Juan Pablo II', 'El alto', 'Bolívia', 1990, 'Pública', 120000, 'http://www.upea.edu', '+987654321', 'info upea.edu'),</a:t>
            </a:r>
          </a:p>
          <a:p>
            <a:pPr algn="ctr">
              <a:lnSpc>
                <a:spcPts val="2785"/>
              </a:lnSpc>
            </a:pPr>
            <a:r>
              <a:rPr lang="en-US" sz="2018">
                <a:solidFill>
                  <a:srgbClr val="313E50"/>
                </a:solidFill>
                <a:latin typeface="ITC Avant Garde Gothic"/>
              </a:rPr>
              <a:t>    (3, 'Universidad Mayor De San Simón', 'Avenida Sucre', 'Cochabamba', 'Bolivia', 1980, 'Publica', 6000, 'http://www.umss.edu', '+111222333', 'info@umss.edu'),</a:t>
            </a:r>
          </a:p>
          <a:p>
            <a:pPr algn="ctr">
              <a:lnSpc>
                <a:spcPts val="2785"/>
              </a:lnSpc>
            </a:pPr>
            <a:r>
              <a:rPr lang="en-US" sz="2018">
                <a:solidFill>
                  <a:srgbClr val="313E50"/>
                </a:solidFill>
                <a:latin typeface="ITC Avant Garde Gothic"/>
              </a:rPr>
              <a:t>    (4, 'Universidad Mayor De San Andrés', 'Plaza del estudiante ', 'La paz', 'Bolívia', 1872, 'Pública', 150000, 'http://www.umsa.edu', '+444555666', 'info@umsa.edu');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256492"/>
            <a:ext cx="16844466" cy="1868875"/>
            <a:chOff x="0" y="0"/>
            <a:chExt cx="5495284" cy="6096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495284" cy="609696"/>
            </a:xfrm>
            <a:custGeom>
              <a:avLst/>
              <a:gdLst/>
              <a:ahLst/>
              <a:cxnLst/>
              <a:rect l="l" t="t" r="r" b="b"/>
              <a:pathLst>
                <a:path w="5495284" h="609696">
                  <a:moveTo>
                    <a:pt x="23440" y="0"/>
                  </a:moveTo>
                  <a:lnTo>
                    <a:pt x="5471844" y="0"/>
                  </a:lnTo>
                  <a:cubicBezTo>
                    <a:pt x="5478061" y="0"/>
                    <a:pt x="5484023" y="2470"/>
                    <a:pt x="5488418" y="6865"/>
                  </a:cubicBezTo>
                  <a:cubicBezTo>
                    <a:pt x="5492814" y="11261"/>
                    <a:pt x="5495284" y="17223"/>
                    <a:pt x="5495284" y="23440"/>
                  </a:cubicBezTo>
                  <a:lnTo>
                    <a:pt x="5495284" y="586255"/>
                  </a:lnTo>
                  <a:cubicBezTo>
                    <a:pt x="5495284" y="592472"/>
                    <a:pt x="5492814" y="598434"/>
                    <a:pt x="5488418" y="602830"/>
                  </a:cubicBezTo>
                  <a:cubicBezTo>
                    <a:pt x="5484023" y="607226"/>
                    <a:pt x="5478061" y="609696"/>
                    <a:pt x="5471844" y="609696"/>
                  </a:cubicBezTo>
                  <a:lnTo>
                    <a:pt x="23440" y="609696"/>
                  </a:lnTo>
                  <a:cubicBezTo>
                    <a:pt x="17223" y="609696"/>
                    <a:pt x="11261" y="607226"/>
                    <a:pt x="6865" y="602830"/>
                  </a:cubicBezTo>
                  <a:cubicBezTo>
                    <a:pt x="2470" y="598434"/>
                    <a:pt x="0" y="592472"/>
                    <a:pt x="0" y="586255"/>
                  </a:cubicBezTo>
                  <a:lnTo>
                    <a:pt x="0" y="23440"/>
                  </a:lnTo>
                  <a:cubicBezTo>
                    <a:pt x="0" y="17223"/>
                    <a:pt x="2470" y="11261"/>
                    <a:pt x="6865" y="6865"/>
                  </a:cubicBezTo>
                  <a:cubicBezTo>
                    <a:pt x="11261" y="2470"/>
                    <a:pt x="17223" y="0"/>
                    <a:pt x="2344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52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382316"/>
            <a:ext cx="15588458" cy="1398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89"/>
              </a:lnSpc>
            </a:pPr>
            <a:r>
              <a:rPr lang="en-US" sz="3229" spc="190">
                <a:solidFill>
                  <a:srgbClr val="000000"/>
                </a:solidFill>
                <a:latin typeface="ITC Avant Garde Gothic Bold"/>
              </a:rPr>
              <a:t>14.AGREGAR REGISTROS A LA TABLA CREADA ANTERIORMENTE.</a:t>
            </a:r>
          </a:p>
          <a:p>
            <a:pPr algn="ctr">
              <a:lnSpc>
                <a:spcPts val="5489"/>
              </a:lnSpc>
            </a:pPr>
            <a:r>
              <a:rPr lang="en-US" sz="3229" spc="190">
                <a:solidFill>
                  <a:srgbClr val="000000"/>
                </a:solidFill>
                <a:ea typeface="ITC Avant Garde Gothic Bold"/>
              </a:rPr>
              <a:t>○ AGREGAR 4 REGISTROS A LA TABLA CREADA.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8553" t="-1167" r="-17587" b="-9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2143617"/>
                  </a:lnTo>
                  <a:cubicBezTo>
                    <a:pt x="4274726" y="2149942"/>
                    <a:pt x="4272213" y="2156009"/>
                    <a:pt x="4267741" y="2160481"/>
                  </a:cubicBezTo>
                  <a:cubicBezTo>
                    <a:pt x="4263268" y="2164954"/>
                    <a:pt x="4257201" y="2167467"/>
                    <a:pt x="4250876" y="2167467"/>
                  </a:cubicBezTo>
                  <a:lnTo>
                    <a:pt x="23850" y="2167467"/>
                  </a:lnTo>
                  <a:cubicBezTo>
                    <a:pt x="17524" y="2167467"/>
                    <a:pt x="11458" y="2164954"/>
                    <a:pt x="6985" y="2160481"/>
                  </a:cubicBezTo>
                  <a:cubicBezTo>
                    <a:pt x="2513" y="2156009"/>
                    <a:pt x="0" y="2149942"/>
                    <a:pt x="0" y="2143617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890945" y="3575382"/>
            <a:ext cx="8654659" cy="5132694"/>
          </a:xfrm>
          <a:custGeom>
            <a:avLst/>
            <a:gdLst/>
            <a:ahLst/>
            <a:cxnLst/>
            <a:rect l="l" t="t" r="r" b="b"/>
            <a:pathLst>
              <a:path w="8654659" h="5132694">
                <a:moveTo>
                  <a:pt x="0" y="0"/>
                </a:moveTo>
                <a:lnTo>
                  <a:pt x="8654659" y="0"/>
                </a:lnTo>
                <a:lnTo>
                  <a:pt x="8654659" y="5132694"/>
                </a:lnTo>
                <a:lnTo>
                  <a:pt x="0" y="51326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890945" y="1601366"/>
            <a:ext cx="8858001" cy="2444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79"/>
              </a:lnSpc>
            </a:pPr>
            <a:r>
              <a:rPr lang="en-US" sz="3999">
                <a:solidFill>
                  <a:srgbClr val="000000"/>
                </a:solidFill>
                <a:latin typeface="ITC Avant Garde Gothic Ultra-Bold"/>
              </a:rPr>
              <a:t>15.CREAR LAS TABLAS Y 2 REGISTROS PARA CADA TABLA PARA EL SIGUIENTE MODELO ER.</a:t>
            </a:r>
          </a:p>
          <a:p>
            <a:pPr marL="0" lvl="0" indent="0">
              <a:lnSpc>
                <a:spcPts val="4679"/>
              </a:lnSpc>
              <a:spcBef>
                <a:spcPct val="0"/>
              </a:spcBef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3795460" y="1324120"/>
            <a:ext cx="3256731" cy="7600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-- Crear la base de datos POLLOS_COPA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CREATE DATABASE POLLOS_COPA;</a:t>
            </a:r>
          </a:p>
          <a:p>
            <a:pPr>
              <a:lnSpc>
                <a:spcPts val="1294"/>
              </a:lnSpc>
            </a:pPr>
            <a:endParaRPr/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-- Usar la base de datos recién creada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USE POLLOS_COPA;</a:t>
            </a:r>
          </a:p>
          <a:p>
            <a:pPr>
              <a:lnSpc>
                <a:spcPts val="1294"/>
              </a:lnSpc>
            </a:pPr>
            <a:endParaRPr/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-- Crear la tabla cliente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CREATE TABLE cliente (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ID INT PRIMARY KEY,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Nombre VARCHAR(100),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Direccion VARCHAR(255),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Telefono VARCHAR(20)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);</a:t>
            </a:r>
          </a:p>
          <a:p>
            <a:pPr>
              <a:lnSpc>
                <a:spcPts val="1294"/>
              </a:lnSpc>
            </a:pPr>
            <a:endParaRPr/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-- Insertar registros en la tabla cliente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INSERT INTO cliente (ID, Nombre, Direccion, Telefono)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VALUES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(1, 'Pepe', 'zona 16 de julio', '+1234567890'),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(2, 'Maria', 'cosmos 79', '+9876543210');</a:t>
            </a:r>
          </a:p>
          <a:p>
            <a:pPr>
              <a:lnSpc>
                <a:spcPts val="1294"/>
              </a:lnSpc>
            </a:pPr>
            <a:endParaRPr/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-- Crear la tabla detalle_pedido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CREATE TABLE detalle_pedido (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ID INT PRIMARY KEY,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Descripcion VARCHAR(255),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Cantidad INT,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Precio DECIMAL(10, 2)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);</a:t>
            </a:r>
          </a:p>
          <a:p>
            <a:pPr>
              <a:lnSpc>
                <a:spcPts val="1294"/>
              </a:lnSpc>
            </a:pPr>
            <a:endParaRPr/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-- Insertar registros en la tabla detalle_pedido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INSERT INTO detalle_pedido (ID, Descripcion, Cantidad, Precio)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VALUES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(1, 'pollos', 5, 25.50),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(2, 'pollos', 3, 15.75);</a:t>
            </a:r>
          </a:p>
          <a:p>
            <a:pPr>
              <a:lnSpc>
                <a:spcPts val="1294"/>
              </a:lnSpc>
            </a:pPr>
            <a:endParaRPr/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-- Crear la tabla pedido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CREATE TABLE pedido (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ID INT PRIMARY KEY,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FechaPedido DATE,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ClienteID INT FOREIGN KEY REFERENCES cliente(ID)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);</a:t>
            </a:r>
          </a:p>
          <a:p>
            <a:pPr>
              <a:lnSpc>
                <a:spcPts val="1294"/>
              </a:lnSpc>
            </a:pPr>
            <a:endParaRPr/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-- Insertar registros en la tabla pedido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INSERT INTO pedido (ID, FechaPedido, ClienteID)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VALUES</a:t>
            </a:r>
          </a:p>
          <a:p>
            <a:pPr>
              <a:lnSpc>
                <a:spcPts val="1294"/>
              </a:lnSpc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(1, '2023-09-15', 1),</a:t>
            </a:r>
          </a:p>
          <a:p>
            <a:pPr marL="0" lvl="0" indent="0">
              <a:lnSpc>
                <a:spcPts val="1294"/>
              </a:lnSpc>
              <a:spcBef>
                <a:spcPct val="0"/>
              </a:spcBef>
            </a:pPr>
            <a:r>
              <a:rPr lang="en-US" sz="924" spc="37">
                <a:solidFill>
                  <a:srgbClr val="000000"/>
                </a:solidFill>
                <a:latin typeface="ITC Avant Garde Gothic"/>
              </a:rPr>
              <a:t>    (2, '2023-09-14', 2);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8553" t="-1167" r="-17587" b="-9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42234" y="327483"/>
            <a:ext cx="10878989" cy="2251432"/>
            <a:chOff x="0" y="0"/>
            <a:chExt cx="2865248" cy="5929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65248" cy="592970"/>
            </a:xfrm>
            <a:custGeom>
              <a:avLst/>
              <a:gdLst/>
              <a:ahLst/>
              <a:cxnLst/>
              <a:rect l="l" t="t" r="r" b="b"/>
              <a:pathLst>
                <a:path w="2865248" h="592970">
                  <a:moveTo>
                    <a:pt x="35582" y="0"/>
                  </a:moveTo>
                  <a:lnTo>
                    <a:pt x="2829666" y="0"/>
                  </a:lnTo>
                  <a:cubicBezTo>
                    <a:pt x="2839103" y="0"/>
                    <a:pt x="2848153" y="3749"/>
                    <a:pt x="2854827" y="10422"/>
                  </a:cubicBezTo>
                  <a:cubicBezTo>
                    <a:pt x="2861499" y="17095"/>
                    <a:pt x="2865248" y="26145"/>
                    <a:pt x="2865248" y="35582"/>
                  </a:cubicBezTo>
                  <a:lnTo>
                    <a:pt x="2865248" y="557388"/>
                  </a:lnTo>
                  <a:cubicBezTo>
                    <a:pt x="2865248" y="566825"/>
                    <a:pt x="2861499" y="575875"/>
                    <a:pt x="2854827" y="582548"/>
                  </a:cubicBezTo>
                  <a:cubicBezTo>
                    <a:pt x="2848153" y="589221"/>
                    <a:pt x="2839103" y="592970"/>
                    <a:pt x="2829666" y="592970"/>
                  </a:cubicBezTo>
                  <a:lnTo>
                    <a:pt x="35582" y="592970"/>
                  </a:lnTo>
                  <a:cubicBezTo>
                    <a:pt x="26145" y="592970"/>
                    <a:pt x="17095" y="589221"/>
                    <a:pt x="10422" y="582548"/>
                  </a:cubicBezTo>
                  <a:cubicBezTo>
                    <a:pt x="3749" y="575875"/>
                    <a:pt x="0" y="566825"/>
                    <a:pt x="0" y="557388"/>
                  </a:cubicBezTo>
                  <a:lnTo>
                    <a:pt x="0" y="35582"/>
                  </a:lnTo>
                  <a:cubicBezTo>
                    <a:pt x="0" y="26145"/>
                    <a:pt x="3749" y="17095"/>
                    <a:pt x="10422" y="10422"/>
                  </a:cubicBezTo>
                  <a:cubicBezTo>
                    <a:pt x="17095" y="3749"/>
                    <a:pt x="26145" y="0"/>
                    <a:pt x="35582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863968" y="0"/>
            <a:ext cx="6068056" cy="10445890"/>
            <a:chOff x="0" y="0"/>
            <a:chExt cx="1598171" cy="275118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98171" cy="2751181"/>
            </a:xfrm>
            <a:custGeom>
              <a:avLst/>
              <a:gdLst/>
              <a:ahLst/>
              <a:cxnLst/>
              <a:rect l="l" t="t" r="r" b="b"/>
              <a:pathLst>
                <a:path w="1598171" h="2751181">
                  <a:moveTo>
                    <a:pt x="63792" y="0"/>
                  </a:moveTo>
                  <a:lnTo>
                    <a:pt x="1534379" y="0"/>
                  </a:lnTo>
                  <a:cubicBezTo>
                    <a:pt x="1569610" y="0"/>
                    <a:pt x="1598171" y="28561"/>
                    <a:pt x="1598171" y="63792"/>
                  </a:cubicBezTo>
                  <a:lnTo>
                    <a:pt x="1598171" y="2687388"/>
                  </a:lnTo>
                  <a:cubicBezTo>
                    <a:pt x="1598171" y="2722620"/>
                    <a:pt x="1569610" y="2751181"/>
                    <a:pt x="1534379" y="2751181"/>
                  </a:cubicBezTo>
                  <a:lnTo>
                    <a:pt x="63792" y="2751181"/>
                  </a:lnTo>
                  <a:cubicBezTo>
                    <a:pt x="28561" y="2751181"/>
                    <a:pt x="0" y="2722620"/>
                    <a:pt x="0" y="2687388"/>
                  </a:cubicBezTo>
                  <a:lnTo>
                    <a:pt x="0" y="63792"/>
                  </a:lnTo>
                  <a:cubicBezTo>
                    <a:pt x="0" y="28561"/>
                    <a:pt x="28561" y="0"/>
                    <a:pt x="63792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229376" y="3046983"/>
            <a:ext cx="11104705" cy="6625756"/>
          </a:xfrm>
          <a:custGeom>
            <a:avLst/>
            <a:gdLst/>
            <a:ahLst/>
            <a:cxnLst/>
            <a:rect l="l" t="t" r="r" b="b"/>
            <a:pathLst>
              <a:path w="11104705" h="6625756">
                <a:moveTo>
                  <a:pt x="0" y="0"/>
                </a:moveTo>
                <a:lnTo>
                  <a:pt x="11104705" y="0"/>
                </a:lnTo>
                <a:lnTo>
                  <a:pt x="11104705" y="6625755"/>
                </a:lnTo>
                <a:lnTo>
                  <a:pt x="0" y="6625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22687" y="522776"/>
            <a:ext cx="9718083" cy="2056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41"/>
              </a:lnSpc>
            </a:pPr>
            <a:r>
              <a:rPr lang="en-US" sz="2257">
                <a:solidFill>
                  <a:srgbClr val="000000"/>
                </a:solidFill>
                <a:latin typeface="ITC Avant Garde Gothic Ultra-Bold"/>
              </a:rPr>
              <a:t>16.CREAR EL MODELO ENTIDAD RELACIÓN ER Y SU CÓDIGO SQL.</a:t>
            </a:r>
          </a:p>
          <a:p>
            <a:pPr>
              <a:lnSpc>
                <a:spcPts val="2641"/>
              </a:lnSpc>
            </a:pPr>
            <a:r>
              <a:rPr lang="en-US" sz="2257">
                <a:solidFill>
                  <a:srgbClr val="000000"/>
                </a:solidFill>
                <a:ea typeface="ITC Avant Garde Gothic Ultra-Bold"/>
              </a:rPr>
              <a:t>○ EL CONTEXTO DE ANÁLISIS ES:</a:t>
            </a:r>
          </a:p>
          <a:p>
            <a:pPr>
              <a:lnSpc>
                <a:spcPts val="2641"/>
              </a:lnSpc>
            </a:pPr>
            <a:r>
              <a:rPr lang="en-US" sz="2257">
                <a:solidFill>
                  <a:srgbClr val="000000"/>
                </a:solidFill>
                <a:ea typeface="ITC Avant Garde Gothic Ultra-Bold"/>
              </a:rPr>
              <a:t>■ UNA EMPRESA COMPRA VEHÍCULOS.</a:t>
            </a:r>
          </a:p>
          <a:p>
            <a:pPr>
              <a:lnSpc>
                <a:spcPts val="2641"/>
              </a:lnSpc>
            </a:pPr>
            <a:r>
              <a:rPr lang="en-US" sz="2257">
                <a:solidFill>
                  <a:srgbClr val="000000"/>
                </a:solidFill>
                <a:ea typeface="ITC Avant Garde Gothic Ultra-Bold"/>
              </a:rPr>
              <a:t>○ ADJUNTAR EL DIAGRAMA ENTIDAD RELACIÓN ER (IMAGEN)</a:t>
            </a:r>
          </a:p>
          <a:p>
            <a:pPr>
              <a:lnSpc>
                <a:spcPts val="2641"/>
              </a:lnSpc>
            </a:pPr>
            <a:r>
              <a:rPr lang="en-US" sz="2257">
                <a:solidFill>
                  <a:srgbClr val="000000"/>
                </a:solidFill>
                <a:ea typeface="ITC Avant Garde Gothic Ultra-Bold"/>
              </a:rPr>
              <a:t>○ ADJUNTAR EL CÓDIGO SQL GENERADO.</a:t>
            </a:r>
          </a:p>
          <a:p>
            <a:pPr marL="0" lvl="0" indent="0">
              <a:lnSpc>
                <a:spcPts val="2641"/>
              </a:lnSpc>
              <a:spcBef>
                <a:spcPct val="0"/>
              </a:spcBef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12287507" y="503726"/>
            <a:ext cx="5220978" cy="9371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-- Crear la tabla Empresa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CREATE TABLE Empresa (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ID INT PRIMARY KEY,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Nombre VARCHAR(100),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Direccion VARCHAR(255),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Telefono VARCHAR(20),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CorreoElectronico VARCHAR(100)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);</a:t>
            </a:r>
          </a:p>
          <a:p>
            <a:pPr>
              <a:lnSpc>
                <a:spcPts val="2498"/>
              </a:lnSpc>
            </a:pPr>
            <a:endParaRPr/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-- Crear la tabla DetalleCompra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CREATE TABLE DetalleCompra (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ID INT PRIMARY KEY,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FechaCompra DATE,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MontoTotal DECIMAL(10, 2),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EmpresaID INT,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FOREIGN KEY (EmpresaID) REFERENCES Empresa(ID)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);</a:t>
            </a:r>
          </a:p>
          <a:p>
            <a:pPr>
              <a:lnSpc>
                <a:spcPts val="2498"/>
              </a:lnSpc>
            </a:pPr>
            <a:endParaRPr/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-- Crear la tabla Vehiculos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CREATE TABLE Vehiculos (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ID INT PRIMARY KEY,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Marca VARCHAR(50),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Modelo VARCHAR(50),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Año INT,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Precio DECIMAL(10, 2),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DetalleCompraID INT,</a:t>
            </a:r>
          </a:p>
          <a:p>
            <a:pPr>
              <a:lnSpc>
                <a:spcPts val="2498"/>
              </a:lnSpc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    FOREIGN KEY (DetalleCompraID) REFERENCES DetalleCompra(ID)</a:t>
            </a:r>
          </a:p>
          <a:p>
            <a:pPr marL="0" lvl="0" indent="0">
              <a:lnSpc>
                <a:spcPts val="2498"/>
              </a:lnSpc>
              <a:spcBef>
                <a:spcPct val="0"/>
              </a:spcBef>
            </a:pPr>
            <a:r>
              <a:rPr lang="en-US" sz="1784" spc="73">
                <a:solidFill>
                  <a:srgbClr val="000000"/>
                </a:solidFill>
                <a:latin typeface="ITC Avant Garde Gothic"/>
              </a:rPr>
              <a:t>);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32" t="-17112" r="-1315" b="-21217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387355" y="1590043"/>
            <a:ext cx="9513290" cy="5367013"/>
            <a:chOff x="0" y="0"/>
            <a:chExt cx="2505558" cy="141353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05558" cy="1413534"/>
            </a:xfrm>
            <a:custGeom>
              <a:avLst/>
              <a:gdLst/>
              <a:ahLst/>
              <a:cxnLst/>
              <a:rect l="l" t="t" r="r" b="b"/>
              <a:pathLst>
                <a:path w="2505558" h="1413534">
                  <a:moveTo>
                    <a:pt x="40690" y="0"/>
                  </a:moveTo>
                  <a:lnTo>
                    <a:pt x="2464868" y="0"/>
                  </a:lnTo>
                  <a:cubicBezTo>
                    <a:pt x="2487340" y="0"/>
                    <a:pt x="2505558" y="18218"/>
                    <a:pt x="2505558" y="40690"/>
                  </a:cubicBezTo>
                  <a:lnTo>
                    <a:pt x="2505558" y="1372844"/>
                  </a:lnTo>
                  <a:cubicBezTo>
                    <a:pt x="2505558" y="1383636"/>
                    <a:pt x="2501271" y="1393985"/>
                    <a:pt x="2493640" y="1401616"/>
                  </a:cubicBezTo>
                  <a:cubicBezTo>
                    <a:pt x="2486009" y="1409247"/>
                    <a:pt x="2475659" y="1413534"/>
                    <a:pt x="2464868" y="1413534"/>
                  </a:cubicBezTo>
                  <a:lnTo>
                    <a:pt x="40690" y="1413534"/>
                  </a:lnTo>
                  <a:cubicBezTo>
                    <a:pt x="29898" y="1413534"/>
                    <a:pt x="19549" y="1409247"/>
                    <a:pt x="11918" y="1401616"/>
                  </a:cubicBezTo>
                  <a:cubicBezTo>
                    <a:pt x="4287" y="1393985"/>
                    <a:pt x="0" y="1383636"/>
                    <a:pt x="0" y="1372844"/>
                  </a:cubicBezTo>
                  <a:lnTo>
                    <a:pt x="0" y="40690"/>
                  </a:lnTo>
                  <a:cubicBezTo>
                    <a:pt x="0" y="29898"/>
                    <a:pt x="4287" y="19549"/>
                    <a:pt x="11918" y="11918"/>
                  </a:cubicBezTo>
                  <a:cubicBezTo>
                    <a:pt x="19549" y="4287"/>
                    <a:pt x="29898" y="0"/>
                    <a:pt x="4069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857097" y="7328530"/>
            <a:ext cx="6573806" cy="2549268"/>
          </a:xfrm>
          <a:custGeom>
            <a:avLst/>
            <a:gdLst/>
            <a:ahLst/>
            <a:cxnLst/>
            <a:rect l="l" t="t" r="r" b="b"/>
            <a:pathLst>
              <a:path w="6573806" h="2549268">
                <a:moveTo>
                  <a:pt x="0" y="0"/>
                </a:moveTo>
                <a:lnTo>
                  <a:pt x="6573806" y="0"/>
                </a:lnTo>
                <a:lnTo>
                  <a:pt x="6573806" y="2549268"/>
                </a:lnTo>
                <a:lnTo>
                  <a:pt x="0" y="25492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4839780" y="2279342"/>
            <a:ext cx="8323607" cy="1928841"/>
            <a:chOff x="0" y="0"/>
            <a:chExt cx="11098142" cy="2571789"/>
          </a:xfrm>
        </p:grpSpPr>
        <p:sp>
          <p:nvSpPr>
            <p:cNvPr id="8" name="TextBox 8"/>
            <p:cNvSpPr txBox="1"/>
            <p:nvPr/>
          </p:nvSpPr>
          <p:spPr>
            <a:xfrm>
              <a:off x="0" y="-95250"/>
              <a:ext cx="11098142" cy="1606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474"/>
                </a:lnSpc>
              </a:pPr>
              <a:r>
                <a:rPr lang="en-US" sz="7500">
                  <a:solidFill>
                    <a:srgbClr val="000000"/>
                  </a:solidFill>
                  <a:latin typeface="ITC Avant Garde Gothic Bold"/>
                </a:rPr>
                <a:t>Muchas Gracias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613997"/>
              <a:ext cx="11098142" cy="957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ITC Avant Garde Gothic"/>
                </a:rPr>
                <a:t>Podéis encontrar mis datos de contacto a continuación para resolver cualquier duda o consulta.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843410" y="4582157"/>
            <a:ext cx="6316348" cy="688641"/>
            <a:chOff x="0" y="0"/>
            <a:chExt cx="8421797" cy="918188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28575"/>
              <a:ext cx="8421797" cy="433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ITC Avant Garde Gothic Bold"/>
                </a:rPr>
                <a:t>Email: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84907"/>
              <a:ext cx="8421797" cy="433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ITC Avant Garde Gothic"/>
                </a:rPr>
                <a:t>kevinmendozachejo79121178@gmail.com 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060801" y="5642273"/>
            <a:ext cx="3919907" cy="688641"/>
            <a:chOff x="0" y="0"/>
            <a:chExt cx="5226543" cy="918188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28575"/>
              <a:ext cx="5226543" cy="433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ITC Avant Garde Gothic Bold"/>
                </a:rPr>
                <a:t>Teléfono: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484907"/>
              <a:ext cx="5226543" cy="4332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ITC Avant Garde Gothic"/>
                </a:rPr>
                <a:t>62321730 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0372" t="-1479" r="-18082" b="-236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446593"/>
            <a:ext cx="11279122" cy="7393814"/>
            <a:chOff x="0" y="0"/>
            <a:chExt cx="2970633" cy="19473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70633" cy="1947342"/>
            </a:xfrm>
            <a:custGeom>
              <a:avLst/>
              <a:gdLst/>
              <a:ahLst/>
              <a:cxnLst/>
              <a:rect l="l" t="t" r="r" b="b"/>
              <a:pathLst>
                <a:path w="2970633" h="1947342">
                  <a:moveTo>
                    <a:pt x="34320" y="0"/>
                  </a:moveTo>
                  <a:lnTo>
                    <a:pt x="2936313" y="0"/>
                  </a:lnTo>
                  <a:cubicBezTo>
                    <a:pt x="2955267" y="0"/>
                    <a:pt x="2970633" y="15365"/>
                    <a:pt x="2970633" y="34320"/>
                  </a:cubicBezTo>
                  <a:lnTo>
                    <a:pt x="2970633" y="1913022"/>
                  </a:lnTo>
                  <a:cubicBezTo>
                    <a:pt x="2970633" y="1931977"/>
                    <a:pt x="2955267" y="1947342"/>
                    <a:pt x="2936313" y="1947342"/>
                  </a:cubicBezTo>
                  <a:lnTo>
                    <a:pt x="34320" y="1947342"/>
                  </a:lnTo>
                  <a:cubicBezTo>
                    <a:pt x="15365" y="1947342"/>
                    <a:pt x="0" y="1931977"/>
                    <a:pt x="0" y="1913022"/>
                  </a:cubicBezTo>
                  <a:lnTo>
                    <a:pt x="0" y="34320"/>
                  </a:lnTo>
                  <a:cubicBezTo>
                    <a:pt x="0" y="15365"/>
                    <a:pt x="15365" y="0"/>
                    <a:pt x="3432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849152" y="1910557"/>
            <a:ext cx="8802709" cy="672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7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ITC Avant Garde Gothic Ultra-Bold"/>
              </a:rPr>
              <a:t>¿QUE SON LAS BASES DE DATOS?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49152" y="2852309"/>
            <a:ext cx="9382200" cy="973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n-US" sz="1800" spc="73">
                <a:solidFill>
                  <a:srgbClr val="000000"/>
                </a:solidFill>
                <a:latin typeface="ITC Avant Garde Gothic"/>
              </a:rPr>
              <a:t>Las bases de datos son sistemas organizados de almacenamiento de información que permiten la gestión eficiente de datos. Se utilizan cotidianamente en una amplia variedad de aplicaciones y contextos, como: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360354" y="4414040"/>
            <a:ext cx="4615815" cy="3488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73">
                <a:solidFill>
                  <a:srgbClr val="000000"/>
                </a:solidFill>
                <a:latin typeface="ITC Avant Garde Gothic"/>
              </a:rPr>
              <a:t>1. aplicaciónes empresariales </a:t>
            </a:r>
          </a:p>
          <a:p>
            <a:pPr>
              <a:lnSpc>
                <a:spcPts val="2520"/>
              </a:lnSpc>
            </a:pPr>
            <a:endParaRPr/>
          </a:p>
          <a:p>
            <a:pPr>
              <a:lnSpc>
                <a:spcPts val="2520"/>
              </a:lnSpc>
            </a:pPr>
            <a:r>
              <a:rPr lang="en-US" sz="1800" spc="73">
                <a:solidFill>
                  <a:srgbClr val="000000"/>
                </a:solidFill>
                <a:ea typeface="ITC Avant Garde Gothic"/>
              </a:rPr>
              <a:t>﻿2. sitios web y redes sociales</a:t>
            </a:r>
          </a:p>
          <a:p>
            <a:pPr>
              <a:lnSpc>
                <a:spcPts val="2520"/>
              </a:lnSpc>
            </a:pPr>
            <a:endParaRPr/>
          </a:p>
          <a:p>
            <a:pPr>
              <a:lnSpc>
                <a:spcPts val="2520"/>
              </a:lnSpc>
            </a:pPr>
            <a:r>
              <a:rPr lang="en-US" sz="1800" spc="73">
                <a:solidFill>
                  <a:srgbClr val="000000"/>
                </a:solidFill>
                <a:ea typeface="ITC Avant Garde Gothic"/>
              </a:rPr>
              <a:t>﻿3. aplicaciónes móviles </a:t>
            </a:r>
          </a:p>
          <a:p>
            <a:pPr>
              <a:lnSpc>
                <a:spcPts val="2520"/>
              </a:lnSpc>
            </a:pPr>
            <a:r>
              <a:rPr lang="en-US" sz="1800" spc="73">
                <a:solidFill>
                  <a:srgbClr val="000000"/>
                </a:solidFill>
                <a:ea typeface="ITC Avant Garde Gothic"/>
              </a:rPr>
              <a:t>﻿.</a:t>
            </a:r>
          </a:p>
          <a:p>
            <a:pPr>
              <a:lnSpc>
                <a:spcPts val="2520"/>
              </a:lnSpc>
            </a:pPr>
            <a:r>
              <a:rPr lang="en-US" sz="1800" spc="73">
                <a:solidFill>
                  <a:srgbClr val="000000"/>
                </a:solidFill>
                <a:ea typeface="ITC Avant Garde Gothic"/>
              </a:rPr>
              <a:t>﻿4. instituciones  educativas </a:t>
            </a:r>
          </a:p>
          <a:p>
            <a:pPr>
              <a:lnSpc>
                <a:spcPts val="2520"/>
              </a:lnSpc>
            </a:pPr>
            <a:endParaRPr/>
          </a:p>
          <a:p>
            <a:pPr>
              <a:lnSpc>
                <a:spcPts val="2520"/>
              </a:lnSpc>
            </a:pPr>
            <a:r>
              <a:rPr lang="en-US" sz="1800" spc="73">
                <a:solidFill>
                  <a:srgbClr val="000000"/>
                </a:solidFill>
                <a:latin typeface="ITC Avant Garde Gothic"/>
              </a:rPr>
              <a:t>5. sector salud </a:t>
            </a:r>
          </a:p>
          <a:p>
            <a:pPr>
              <a:lnSpc>
                <a:spcPts val="2520"/>
              </a:lnSpc>
            </a:pPr>
            <a:endParaRPr/>
          </a:p>
          <a:p>
            <a:pPr marL="0" lvl="0" indent="0">
              <a:lnSpc>
                <a:spcPts val="2520"/>
              </a:lnSpc>
              <a:spcBef>
                <a:spcPct val="0"/>
              </a:spcBef>
            </a:pPr>
            <a:r>
              <a:rPr lang="en-US" sz="1800" spc="73">
                <a:solidFill>
                  <a:srgbClr val="000000"/>
                </a:solidFill>
                <a:ea typeface="ITC Avant Garde Gothic"/>
              </a:rPr>
              <a:t>﻿6. gobierno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8553" t="-1167" r="-17587" b="-9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3448823"/>
            <a:ext cx="16230600" cy="5809477"/>
            <a:chOff x="0" y="0"/>
            <a:chExt cx="4274726" cy="15300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1530068"/>
            </a:xfrm>
            <a:custGeom>
              <a:avLst/>
              <a:gdLst/>
              <a:ahLst/>
              <a:cxnLst/>
              <a:rect l="l" t="t" r="r" b="b"/>
              <a:pathLst>
                <a:path w="4274726" h="1530068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1506218"/>
                  </a:lnTo>
                  <a:cubicBezTo>
                    <a:pt x="4274726" y="1512544"/>
                    <a:pt x="4272213" y="1518610"/>
                    <a:pt x="4267741" y="1523083"/>
                  </a:cubicBezTo>
                  <a:cubicBezTo>
                    <a:pt x="4263268" y="1527555"/>
                    <a:pt x="4257201" y="1530068"/>
                    <a:pt x="4250876" y="1530068"/>
                  </a:cubicBezTo>
                  <a:lnTo>
                    <a:pt x="23850" y="1530068"/>
                  </a:lnTo>
                  <a:cubicBezTo>
                    <a:pt x="17524" y="1530068"/>
                    <a:pt x="11458" y="1527555"/>
                    <a:pt x="6985" y="1523083"/>
                  </a:cubicBezTo>
                  <a:cubicBezTo>
                    <a:pt x="2513" y="1518610"/>
                    <a:pt x="0" y="1512544"/>
                    <a:pt x="0" y="1506218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97422" y="3859488"/>
            <a:ext cx="14768148" cy="672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67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ITC Avant Garde Gothic Ultra-Bold"/>
              </a:rPr>
              <a:t>1. ¿QUÉ SON LAS BASES DE DATOS?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90945" y="4417653"/>
            <a:ext cx="14506110" cy="4074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2"/>
              </a:lnSpc>
            </a:pPr>
            <a:endParaRPr/>
          </a:p>
          <a:p>
            <a:pPr>
              <a:lnSpc>
                <a:spcPts val="4042"/>
              </a:lnSpc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Las bases de datos son sistemas organizados para almacenar, gestionar y recuperar información de manera eficiente. Permiten una estructuración lógica y eficaz de los datos para su fácil acceso y manipulación.</a:t>
            </a:r>
          </a:p>
          <a:p>
            <a:pPr>
              <a:lnSpc>
                <a:spcPts val="4042"/>
              </a:lnSpc>
            </a:pPr>
            <a:endParaRPr/>
          </a:p>
          <a:p>
            <a:pPr marL="0" lvl="0" indent="0">
              <a:lnSpc>
                <a:spcPts val="4042"/>
              </a:lnSpc>
              <a:spcBef>
                <a:spcPct val="0"/>
              </a:spcBef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Ejemplo: Una base de datos de una tienda en línea almacena información sobre productos, clientes y pedidos para facilitar la gestión y la recuperación de datos.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2855" y="-325492"/>
            <a:ext cx="9576294" cy="10937985"/>
            <a:chOff x="0" y="0"/>
            <a:chExt cx="12768393" cy="145839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1149" t="3971" r="5638" b="14991"/>
            <a:stretch>
              <a:fillRect/>
            </a:stretch>
          </p:blipFill>
          <p:spPr>
            <a:xfrm>
              <a:off x="0" y="0"/>
              <a:ext cx="12768393" cy="1458397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5875536" y="1728977"/>
            <a:ext cx="12174740" cy="8114922"/>
            <a:chOff x="0" y="0"/>
            <a:chExt cx="16232987" cy="10819895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6232987" cy="10819895"/>
              <a:chOff x="0" y="0"/>
              <a:chExt cx="3206516" cy="2137263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3206516" cy="2137263"/>
              </a:xfrm>
              <a:custGeom>
                <a:avLst/>
                <a:gdLst/>
                <a:ahLst/>
                <a:cxnLst/>
                <a:rect l="l" t="t" r="r" b="b"/>
                <a:pathLst>
                  <a:path w="3206516" h="2137263">
                    <a:moveTo>
                      <a:pt x="32431" y="0"/>
                    </a:moveTo>
                    <a:lnTo>
                      <a:pt x="3174085" y="0"/>
                    </a:lnTo>
                    <a:cubicBezTo>
                      <a:pt x="3191996" y="0"/>
                      <a:pt x="3206516" y="14520"/>
                      <a:pt x="3206516" y="32431"/>
                    </a:cubicBezTo>
                    <a:lnTo>
                      <a:pt x="3206516" y="2104832"/>
                    </a:lnTo>
                    <a:cubicBezTo>
                      <a:pt x="3206516" y="2113434"/>
                      <a:pt x="3203099" y="2121683"/>
                      <a:pt x="3197017" y="2127765"/>
                    </a:cubicBezTo>
                    <a:cubicBezTo>
                      <a:pt x="3190935" y="2133846"/>
                      <a:pt x="3182686" y="2137263"/>
                      <a:pt x="3174085" y="2137263"/>
                    </a:cubicBezTo>
                    <a:lnTo>
                      <a:pt x="32431" y="2137263"/>
                    </a:lnTo>
                    <a:cubicBezTo>
                      <a:pt x="14520" y="2137263"/>
                      <a:pt x="0" y="2122743"/>
                      <a:pt x="0" y="2104832"/>
                    </a:cubicBezTo>
                    <a:lnTo>
                      <a:pt x="0" y="32431"/>
                    </a:lnTo>
                    <a:cubicBezTo>
                      <a:pt x="0" y="23830"/>
                      <a:pt x="3417" y="15581"/>
                      <a:pt x="9499" y="9499"/>
                    </a:cubicBezTo>
                    <a:cubicBezTo>
                      <a:pt x="15581" y="3417"/>
                      <a:pt x="23830" y="0"/>
                      <a:pt x="3243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9525"/>
                <a:ext cx="812800" cy="8223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52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2443832" y="1105494"/>
              <a:ext cx="11345324" cy="3357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799"/>
                </a:lnSpc>
              </a:pPr>
              <a:r>
                <a:rPr lang="en-US" sz="3999" spc="235">
                  <a:solidFill>
                    <a:srgbClr val="000000"/>
                  </a:solidFill>
                  <a:latin typeface="ITC Avant Garde Gothic Bold"/>
                </a:rPr>
                <a:t>2. ¿A QUÉ SE REFIERE CUANDO SE HABLA DE BASES DE DATOS RELACIONALES?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562572" y="5021915"/>
              <a:ext cx="13107843" cy="4591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Las bases de datos relacionales almacenan datos en tablas con relaciones definidas entre ellas. Utilizan el lenguaje SQL (Structured Query Language) para consultar y manipular datos de manera coherente.</a:t>
              </a:r>
            </a:p>
            <a:p>
              <a:pPr algn="ctr">
                <a:lnSpc>
                  <a:spcPts val="3449"/>
                </a:lnSpc>
              </a:pPr>
              <a:endParaRPr/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Ejemplo: En una base de datos de empleados, la tabla "Empleados" podría relacionarse con la tabla "Departamentos" mediante un campo común como "ID de Departamento".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8553" t="-1167" r="-17587" b="-9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3448823"/>
            <a:ext cx="16230600" cy="5809477"/>
            <a:chOff x="0" y="0"/>
            <a:chExt cx="4274726" cy="15300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1530068"/>
            </a:xfrm>
            <a:custGeom>
              <a:avLst/>
              <a:gdLst/>
              <a:ahLst/>
              <a:cxnLst/>
              <a:rect l="l" t="t" r="r" b="b"/>
              <a:pathLst>
                <a:path w="4274726" h="1530068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1506218"/>
                  </a:lnTo>
                  <a:cubicBezTo>
                    <a:pt x="4274726" y="1512544"/>
                    <a:pt x="4272213" y="1518610"/>
                    <a:pt x="4267741" y="1523083"/>
                  </a:cubicBezTo>
                  <a:cubicBezTo>
                    <a:pt x="4263268" y="1527555"/>
                    <a:pt x="4257201" y="1530068"/>
                    <a:pt x="4250876" y="1530068"/>
                  </a:cubicBezTo>
                  <a:lnTo>
                    <a:pt x="23850" y="1530068"/>
                  </a:lnTo>
                  <a:cubicBezTo>
                    <a:pt x="17524" y="1530068"/>
                    <a:pt x="11458" y="1527555"/>
                    <a:pt x="6985" y="1523083"/>
                  </a:cubicBezTo>
                  <a:cubicBezTo>
                    <a:pt x="2513" y="1518610"/>
                    <a:pt x="0" y="1512544"/>
                    <a:pt x="0" y="1506218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97422" y="3859488"/>
            <a:ext cx="14768148" cy="126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67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ITC Avant Garde Gothic Ultra-Bold"/>
              </a:rPr>
              <a:t>3. ¿QUÉ ES EL MODELO ENTIDAD-RELACIÓN Y/O DIAGRAMA ENTIDAD-RELACIÓN?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86864" y="5400824"/>
            <a:ext cx="13189263" cy="3425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84"/>
              </a:lnSpc>
            </a:pPr>
            <a:r>
              <a:rPr lang="en-US" sz="2774" spc="113">
                <a:solidFill>
                  <a:srgbClr val="000000"/>
                </a:solidFill>
                <a:latin typeface="ITC Avant Garde Gothic"/>
              </a:rPr>
              <a:t>El modelo entidad-relación (ER) es una técnica de diseño que utiliza diagramas para representar entidades (objetos) y sus relaciones en una base de datos. Ayuda a visualizar y planificar la estructura de una base de datos.</a:t>
            </a:r>
          </a:p>
          <a:p>
            <a:pPr>
              <a:lnSpc>
                <a:spcPts val="3884"/>
              </a:lnSpc>
            </a:pPr>
            <a:endParaRPr/>
          </a:p>
          <a:p>
            <a:pPr marL="0" lvl="0" indent="0">
              <a:lnSpc>
                <a:spcPts val="3884"/>
              </a:lnSpc>
              <a:spcBef>
                <a:spcPct val="0"/>
              </a:spcBef>
            </a:pPr>
            <a:r>
              <a:rPr lang="en-US" sz="2774" spc="113">
                <a:solidFill>
                  <a:srgbClr val="000000"/>
                </a:solidFill>
                <a:latin typeface="ITC Avant Garde Gothic"/>
              </a:rPr>
              <a:t>Ejemplo: Un diagrama entidad-relación de una biblioteca podría mostrar entidades como "Libro" y "Autor" y cómo están conectadas.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2855" y="-325492"/>
            <a:ext cx="9576294" cy="10937985"/>
            <a:chOff x="0" y="0"/>
            <a:chExt cx="12768393" cy="145839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1149" t="3971" r="5638" b="14991"/>
            <a:stretch>
              <a:fillRect/>
            </a:stretch>
          </p:blipFill>
          <p:spPr>
            <a:xfrm>
              <a:off x="0" y="0"/>
              <a:ext cx="12768393" cy="1458397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5875536" y="1728977"/>
            <a:ext cx="12174740" cy="7257672"/>
            <a:chOff x="0" y="0"/>
            <a:chExt cx="16232987" cy="9676895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6232987" cy="9676895"/>
              <a:chOff x="0" y="0"/>
              <a:chExt cx="3206516" cy="1911486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3206516" cy="1911485"/>
              </a:xfrm>
              <a:custGeom>
                <a:avLst/>
                <a:gdLst/>
                <a:ahLst/>
                <a:cxnLst/>
                <a:rect l="l" t="t" r="r" b="b"/>
                <a:pathLst>
                  <a:path w="3206516" h="1911485">
                    <a:moveTo>
                      <a:pt x="32431" y="0"/>
                    </a:moveTo>
                    <a:lnTo>
                      <a:pt x="3174085" y="0"/>
                    </a:lnTo>
                    <a:cubicBezTo>
                      <a:pt x="3191996" y="0"/>
                      <a:pt x="3206516" y="14520"/>
                      <a:pt x="3206516" y="32431"/>
                    </a:cubicBezTo>
                    <a:lnTo>
                      <a:pt x="3206516" y="1879054"/>
                    </a:lnTo>
                    <a:cubicBezTo>
                      <a:pt x="3206516" y="1887656"/>
                      <a:pt x="3203099" y="1895905"/>
                      <a:pt x="3197017" y="1901987"/>
                    </a:cubicBezTo>
                    <a:cubicBezTo>
                      <a:pt x="3190935" y="1908069"/>
                      <a:pt x="3182686" y="1911485"/>
                      <a:pt x="3174085" y="1911485"/>
                    </a:cubicBezTo>
                    <a:lnTo>
                      <a:pt x="32431" y="1911485"/>
                    </a:lnTo>
                    <a:cubicBezTo>
                      <a:pt x="23830" y="1911485"/>
                      <a:pt x="15581" y="1908069"/>
                      <a:pt x="9499" y="1901987"/>
                    </a:cubicBezTo>
                    <a:cubicBezTo>
                      <a:pt x="3417" y="1895905"/>
                      <a:pt x="0" y="1887656"/>
                      <a:pt x="0" y="1879054"/>
                    </a:cubicBezTo>
                    <a:lnTo>
                      <a:pt x="0" y="32431"/>
                    </a:lnTo>
                    <a:cubicBezTo>
                      <a:pt x="0" y="23830"/>
                      <a:pt x="3417" y="15581"/>
                      <a:pt x="9499" y="9499"/>
                    </a:cubicBezTo>
                    <a:cubicBezTo>
                      <a:pt x="15581" y="3417"/>
                      <a:pt x="23830" y="0"/>
                      <a:pt x="3243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9525"/>
                <a:ext cx="812800" cy="8223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52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2443832" y="1105494"/>
              <a:ext cx="11345324" cy="4500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799"/>
                </a:lnSpc>
              </a:pPr>
              <a:r>
                <a:rPr lang="en-US" sz="3999" spc="235">
                  <a:solidFill>
                    <a:srgbClr val="000000"/>
                  </a:solidFill>
                  <a:latin typeface="ITC Avant Garde Gothic Bold"/>
                </a:rPr>
                <a:t>4. ¿CUÁLES SON LAS FIGURAS QUE REPRESENTAN A UN DIAGRAMA ENTIDAD-RELACIÓN?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562572" y="6164915"/>
              <a:ext cx="13107843" cy="2305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Las figuras principales son:Rectángulo (Entidad): Representa una tabla, como "Libro".Rombo (Relación): Indica una relación entre dos entidades.Elipse (Atributo): Representa un atributo de una entidad, como "Título" dentro de la entidad "Libro".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8553" t="-1167" r="-17587" b="-9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3448823"/>
            <a:ext cx="16230600" cy="5809477"/>
            <a:chOff x="0" y="0"/>
            <a:chExt cx="4274726" cy="15300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1530068"/>
            </a:xfrm>
            <a:custGeom>
              <a:avLst/>
              <a:gdLst/>
              <a:ahLst/>
              <a:cxnLst/>
              <a:rect l="l" t="t" r="r" b="b"/>
              <a:pathLst>
                <a:path w="4274726" h="1530068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1506218"/>
                  </a:lnTo>
                  <a:cubicBezTo>
                    <a:pt x="4274726" y="1512544"/>
                    <a:pt x="4272213" y="1518610"/>
                    <a:pt x="4267741" y="1523083"/>
                  </a:cubicBezTo>
                  <a:cubicBezTo>
                    <a:pt x="4263268" y="1527555"/>
                    <a:pt x="4257201" y="1530068"/>
                    <a:pt x="4250876" y="1530068"/>
                  </a:cubicBezTo>
                  <a:lnTo>
                    <a:pt x="23850" y="1530068"/>
                  </a:lnTo>
                  <a:cubicBezTo>
                    <a:pt x="17524" y="1530068"/>
                    <a:pt x="11458" y="1527555"/>
                    <a:pt x="6985" y="1523083"/>
                  </a:cubicBezTo>
                  <a:cubicBezTo>
                    <a:pt x="2513" y="1518610"/>
                    <a:pt x="0" y="1512544"/>
                    <a:pt x="0" y="1506218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97422" y="3859488"/>
            <a:ext cx="14768148" cy="126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67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ITC Avant Garde Gothic Ultra-Bold"/>
              </a:rPr>
              <a:t>5. ¿QUÉ ES SQL SERVER Y QUÉ ES SQL SERVER MANAGEMENT STUDIO?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84561" y="5577511"/>
            <a:ext cx="14193870" cy="2808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433"/>
              </a:lnSpc>
              <a:spcBef>
                <a:spcPct val="0"/>
              </a:spcBef>
            </a:pPr>
            <a:r>
              <a:rPr lang="en-US" sz="3166" spc="129">
                <a:solidFill>
                  <a:srgbClr val="000000"/>
                </a:solidFill>
                <a:latin typeface="ITC Avant Garde Gothic"/>
              </a:rPr>
              <a:t>SQL Server es un sistema de gestión de bases de datos relacional desarrollado por Microsoft. Ofrece un entorno para almacenar y administrar datos.SQL Server Management Studio (SSMS) es una herramienta gráfica que permite administrar bases de datos SQL Server, ejecutar consultas y realizar tareas de gestión.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2855" y="-325492"/>
            <a:ext cx="9576294" cy="10937985"/>
            <a:chOff x="0" y="0"/>
            <a:chExt cx="12768393" cy="145839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41149" t="3971" r="5638" b="14991"/>
            <a:stretch>
              <a:fillRect/>
            </a:stretch>
          </p:blipFill>
          <p:spPr>
            <a:xfrm>
              <a:off x="0" y="0"/>
              <a:ext cx="12768393" cy="1458397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5875536" y="1728977"/>
            <a:ext cx="12174740" cy="6829047"/>
            <a:chOff x="0" y="0"/>
            <a:chExt cx="16232987" cy="9105395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6232987" cy="9105395"/>
              <a:chOff x="0" y="0"/>
              <a:chExt cx="3206516" cy="179859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3206516" cy="1798597"/>
              </a:xfrm>
              <a:custGeom>
                <a:avLst/>
                <a:gdLst/>
                <a:ahLst/>
                <a:cxnLst/>
                <a:rect l="l" t="t" r="r" b="b"/>
                <a:pathLst>
                  <a:path w="3206516" h="1798597">
                    <a:moveTo>
                      <a:pt x="32431" y="0"/>
                    </a:moveTo>
                    <a:lnTo>
                      <a:pt x="3174085" y="0"/>
                    </a:lnTo>
                    <a:cubicBezTo>
                      <a:pt x="3191996" y="0"/>
                      <a:pt x="3206516" y="14520"/>
                      <a:pt x="3206516" y="32431"/>
                    </a:cubicBezTo>
                    <a:lnTo>
                      <a:pt x="3206516" y="1766166"/>
                    </a:lnTo>
                    <a:cubicBezTo>
                      <a:pt x="3206516" y="1774767"/>
                      <a:pt x="3203099" y="1783016"/>
                      <a:pt x="3197017" y="1789098"/>
                    </a:cubicBezTo>
                    <a:cubicBezTo>
                      <a:pt x="3190935" y="1795180"/>
                      <a:pt x="3182686" y="1798597"/>
                      <a:pt x="3174085" y="1798597"/>
                    </a:cubicBezTo>
                    <a:lnTo>
                      <a:pt x="32431" y="1798597"/>
                    </a:lnTo>
                    <a:cubicBezTo>
                      <a:pt x="23830" y="1798597"/>
                      <a:pt x="15581" y="1795180"/>
                      <a:pt x="9499" y="1789098"/>
                    </a:cubicBezTo>
                    <a:cubicBezTo>
                      <a:pt x="3417" y="1783016"/>
                      <a:pt x="0" y="1774767"/>
                      <a:pt x="0" y="1766166"/>
                    </a:cubicBezTo>
                    <a:lnTo>
                      <a:pt x="0" y="32431"/>
                    </a:lnTo>
                    <a:cubicBezTo>
                      <a:pt x="0" y="23830"/>
                      <a:pt x="3417" y="15581"/>
                      <a:pt x="9499" y="9499"/>
                    </a:cubicBezTo>
                    <a:cubicBezTo>
                      <a:pt x="15581" y="3417"/>
                      <a:pt x="23830" y="0"/>
                      <a:pt x="32431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9525"/>
                <a:ext cx="812800" cy="8223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52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2443832" y="1105494"/>
              <a:ext cx="11345324" cy="2214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799"/>
                </a:lnSpc>
              </a:pPr>
              <a:r>
                <a:rPr lang="en-US" sz="3999" spc="235">
                  <a:solidFill>
                    <a:srgbClr val="000000"/>
                  </a:solidFill>
                  <a:latin typeface="ITC Avant Garde Gothic Bold"/>
                </a:rPr>
                <a:t>6. ¿CÓMO SE CREA UNA BASE DE DATOS?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562572" y="3878915"/>
              <a:ext cx="13107843" cy="4019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Ejemplo SQL:</a:t>
              </a:r>
            </a:p>
            <a:p>
              <a:pPr algn="ctr">
                <a:lnSpc>
                  <a:spcPts val="3449"/>
                </a:lnSpc>
              </a:pPr>
              <a:endParaRPr/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CREATE DATABASE NombreDeLaBaseDeDatos;</a:t>
              </a:r>
            </a:p>
            <a:p>
              <a:pPr algn="ctr">
                <a:lnSpc>
                  <a:spcPts val="3449"/>
                </a:lnSpc>
              </a:pPr>
              <a:endParaRPr/>
            </a:p>
            <a:p>
              <a:pPr algn="ctr">
                <a:lnSpc>
                  <a:spcPts val="3449"/>
                </a:lnSpc>
              </a:pPr>
              <a:r>
                <a:rPr lang="en-US" sz="2499">
                  <a:solidFill>
                    <a:srgbClr val="313E50"/>
                  </a:solidFill>
                  <a:latin typeface="ITC Avant Garde Gothic"/>
                </a:rPr>
                <a:t>Esto crea una nueva base de datos llamada "NombreDeLaBaseDeDatos" donde se pueden almacenar tablas y datos relacionados.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8553" t="-1167" r="-17587" b="-93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3448823"/>
            <a:ext cx="16230600" cy="6320918"/>
            <a:chOff x="0" y="0"/>
            <a:chExt cx="4274726" cy="166476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1664768"/>
            </a:xfrm>
            <a:custGeom>
              <a:avLst/>
              <a:gdLst/>
              <a:ahLst/>
              <a:cxnLst/>
              <a:rect l="l" t="t" r="r" b="b"/>
              <a:pathLst>
                <a:path w="4274726" h="1664768">
                  <a:moveTo>
                    <a:pt x="23850" y="0"/>
                  </a:moveTo>
                  <a:lnTo>
                    <a:pt x="4250876" y="0"/>
                  </a:lnTo>
                  <a:cubicBezTo>
                    <a:pt x="4257201" y="0"/>
                    <a:pt x="4263268" y="2513"/>
                    <a:pt x="4267741" y="6985"/>
                  </a:cubicBezTo>
                  <a:cubicBezTo>
                    <a:pt x="4272213" y="11458"/>
                    <a:pt x="4274726" y="17524"/>
                    <a:pt x="4274726" y="23850"/>
                  </a:cubicBezTo>
                  <a:lnTo>
                    <a:pt x="4274726" y="1640919"/>
                  </a:lnTo>
                  <a:cubicBezTo>
                    <a:pt x="4274726" y="1647244"/>
                    <a:pt x="4272213" y="1653310"/>
                    <a:pt x="4267741" y="1657783"/>
                  </a:cubicBezTo>
                  <a:cubicBezTo>
                    <a:pt x="4263268" y="1662256"/>
                    <a:pt x="4257201" y="1664768"/>
                    <a:pt x="4250876" y="1664768"/>
                  </a:cubicBezTo>
                  <a:lnTo>
                    <a:pt x="23850" y="1664768"/>
                  </a:lnTo>
                  <a:cubicBezTo>
                    <a:pt x="17524" y="1664768"/>
                    <a:pt x="11458" y="1662256"/>
                    <a:pt x="6985" y="1657783"/>
                  </a:cubicBezTo>
                  <a:cubicBezTo>
                    <a:pt x="2513" y="1653310"/>
                    <a:pt x="0" y="1647244"/>
                    <a:pt x="0" y="1640919"/>
                  </a:cubicBezTo>
                  <a:lnTo>
                    <a:pt x="0" y="23850"/>
                  </a:lnTo>
                  <a:cubicBezTo>
                    <a:pt x="0" y="17524"/>
                    <a:pt x="2513" y="11458"/>
                    <a:pt x="6985" y="6985"/>
                  </a:cubicBezTo>
                  <a:cubicBezTo>
                    <a:pt x="11458" y="2513"/>
                    <a:pt x="17524" y="0"/>
                    <a:pt x="23850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97422" y="3859488"/>
            <a:ext cx="14768148" cy="672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67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ITC Avant Garde Gothic Ultra-Bold"/>
              </a:rPr>
              <a:t>7. ¿PARA QUÉ SIRVE EL COMANDO USE?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90945" y="4417653"/>
            <a:ext cx="14506110" cy="5082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42"/>
              </a:lnSpc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El comando USE se utiliza para seleccionar una base de datos específica en la que se realizarán operaciones posteriores, estableciendo el contexto de trabajo.</a:t>
            </a:r>
          </a:p>
          <a:p>
            <a:pPr>
              <a:lnSpc>
                <a:spcPts val="4042"/>
              </a:lnSpc>
            </a:pPr>
            <a:endParaRPr/>
          </a:p>
          <a:p>
            <a:pPr>
              <a:lnSpc>
                <a:spcPts val="4042"/>
              </a:lnSpc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Ejemplo SQL:</a:t>
            </a:r>
          </a:p>
          <a:p>
            <a:pPr>
              <a:lnSpc>
                <a:spcPts val="4042"/>
              </a:lnSpc>
            </a:pPr>
            <a:endParaRPr/>
          </a:p>
          <a:p>
            <a:pPr>
              <a:lnSpc>
                <a:spcPts val="4042"/>
              </a:lnSpc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USE NombreDeLaBaseDeDatos;</a:t>
            </a:r>
          </a:p>
          <a:p>
            <a:pPr>
              <a:lnSpc>
                <a:spcPts val="4042"/>
              </a:lnSpc>
            </a:pPr>
            <a:endParaRPr/>
          </a:p>
          <a:p>
            <a:pPr marL="0" lvl="0" indent="0">
              <a:lnSpc>
                <a:spcPts val="4042"/>
              </a:lnSpc>
              <a:spcBef>
                <a:spcPct val="0"/>
              </a:spcBef>
            </a:pPr>
            <a:r>
              <a:rPr lang="en-US" sz="2887" spc="118">
                <a:solidFill>
                  <a:srgbClr val="000000"/>
                </a:solidFill>
                <a:latin typeface="ITC Avant Garde Gothic"/>
              </a:rPr>
              <a:t>Esto te permite realizar consultas y operaciones dentro de la base de datos "NombreDeLaBaseDeDatos".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1506</Words>
  <Application>Microsoft Office PowerPoint</Application>
  <PresentationFormat>Personalizado</PresentationFormat>
  <Paragraphs>214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Arial</vt:lpstr>
      <vt:lpstr>Calibri</vt:lpstr>
      <vt:lpstr>ITC Avant Garde Gothic Bold</vt:lpstr>
      <vt:lpstr>ITC Avant Garde Gothic</vt:lpstr>
      <vt:lpstr>ITC Avant Garde Gothic Ultra-Bold</vt:lpstr>
      <vt:lpstr>Office Theme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  <vt:lpstr>Diapositiva 12</vt:lpstr>
      <vt:lpstr>Diapositiva 13</vt:lpstr>
      <vt:lpstr>Diapositiva 14</vt:lpstr>
      <vt:lpstr>Diapositiva 15</vt:lpstr>
      <vt:lpstr>Diapositiva 16</vt:lpstr>
      <vt:lpstr>Diapositiva 17</vt:lpstr>
      <vt:lpstr>Diapositiva 18</vt:lpstr>
      <vt:lpstr>Diapositiva 19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Universitaria Científica Formas Abstractas Colorida</dc:title>
  <dc:creator>K. MENDOZA CH.</dc:creator>
  <cp:lastModifiedBy>JUANCARLOS</cp:lastModifiedBy>
  <cp:revision>1</cp:revision>
  <dcterms:created xsi:type="dcterms:W3CDTF">2006-08-16T00:00:00Z</dcterms:created>
  <dcterms:modified xsi:type="dcterms:W3CDTF">2023-09-15T08:14:13Z</dcterms:modified>
  <dc:identifier>DAFueGHErDQ</dc:identifier>
</cp:coreProperties>
</file>

<file path=docProps/thumbnail.jpeg>
</file>